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120.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notesSlides/notesSlide38.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50.xml" ContentType="application/vnd.openxmlformats-officedocument.presentationml.slide+xml"/>
  <Override PartName="/ppt/slides/slide243.xml" ContentType="application/vnd.openxmlformats-officedocument.presentationml.slide+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slides/slide221.xml" ContentType="application/vnd.openxmlformats-officedocument.presentationml.slide+xml"/>
  <Override PartName="/ppt/notesSlides/notesSlide41.xml" ContentType="application/vnd.openxmlformats-officedocument.presentationml.notesSlide+xml"/>
  <Override PartName="/ppt/slides/slide158.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notesSlides/notesSlide110.xml" ContentType="application/vnd.openxmlformats-officedocument.presentationml.notesSlide+xml"/>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90.xml" ContentType="application/vnd.openxmlformats-officedocument.presentationml.notes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27.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64.xml" ContentType="application/vnd.openxmlformats-officedocument.presentationml.slide+xml"/>
  <Override PartName="/ppt/slides/slide275.xml" ContentType="application/vnd.openxmlformats-officedocument.presentationml.slide+xml"/>
  <Override PartName="/ppt/notesSlides/notesSlide48.xml" ContentType="application/vnd.openxmlformats-officedocument.presentationml.notesSlide+xml"/>
  <Override PartName="/ppt/notesSlides/notesSlide95.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53.xml" ContentType="application/vnd.openxmlformats-officedocument.presentationml.slide+xml"/>
  <Override PartName="/ppt/notesSlides/notesSlide37.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60.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168.xml" ContentType="application/vnd.openxmlformats-officedocument.presentationml.slide+xml"/>
  <Override PartName="/ppt/slides/slide179.xml" ContentType="application/vnd.openxmlformats-officedocument.presentationml.slide+xml"/>
  <Override PartName="/ppt/slides/slide231.xml" ContentType="application/vnd.openxmlformats-officedocument.presentationml.slide+xml"/>
  <Override PartName="/ppt/notesSlides/notesSlide51.xml" ContentType="application/vnd.openxmlformats-officedocument.presentationml.notesSlide+xml"/>
  <Override PartName="/ppt/slides/slide157.xml" ContentType="application/vnd.openxmlformats-officedocument.presentationml.slide+xml"/>
  <Override PartName="/ppt/slides/slide220.xml" ContentType="application/vnd.openxmlformats-officedocument.presentationml.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46.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slides/slide233.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notesSlides/notesSlide42.xml" ContentType="application/vnd.openxmlformats-officedocument.presentationml.notes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Override PartName="/ppt/notesSlides/notesSlide36.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notesSlides/notesSlide25.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61.xml" ContentType="application/vnd.openxmlformats-officedocument.presentationml.notesSlide+xml"/>
  <Override PartName="/ppt/slides/slide167.xml" ContentType="application/vnd.openxmlformats-officedocument.presentationml.slide+xml"/>
  <Override PartName="/ppt/notesSlides/notesSlide50.xml" ContentType="application/vnd.openxmlformats-officedocument.presentationml.notesSlide+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92.xml" ContentType="application/vnd.openxmlformats-officedocument.presentationml.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97.xml" ContentType="application/vnd.openxmlformats-officedocument.presentationml.slide+xml"/>
  <Override PartName="/ppt/slides/slide134.xml" ContentType="application/vnd.openxmlformats-officedocument.presentationml.slide+xml"/>
  <Override PartName="/ppt/slides/slide181.xml" ContentType="application/vnd.openxmlformats-officedocument.presentationml.slide+xml"/>
  <Override PartName="/ppt/notesSlides/notesSlide5.xml" ContentType="application/vnd.openxmlformats-officedocument.presentationml.notesSlide+xml"/>
  <Override PartName="/ppt/notesSlides/notesSlide99.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s/slide170.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53.xml" ContentType="application/vnd.openxmlformats-officedocument.presentationml.slide+xml"/>
  <Override PartName="/ppt/slides/slide235.xml" ContentType="application/vnd.openxmlformats-officedocument.presentationml.slide+xml"/>
  <Default Extension="jpeg" ContentType="image/jpeg"/>
  <Override PartName="/ppt/notesSlides/notesSlide55.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31.xml" ContentType="application/vnd.openxmlformats-officedocument.presentationml.slide+xml"/>
  <Override PartName="/ppt/slides/slide42.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notesSlides/notesSlide44.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0.xml" ContentType="application/vnd.openxmlformats-officedocument.presentationml.notesSlide+xml"/>
  <Override PartName="/ppt/slides/slide139.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117.xml" ContentType="application/vnd.openxmlformats-officedocument.presentationml.slide+xml"/>
  <Override PartName="/ppt/slides/slide128.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notesSlides/notesSlide116.xml" ContentType="application/vnd.openxmlformats-officedocument.presentationml.notesSlide+xml"/>
  <Override PartName="/ppt/slides/slide58.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notesSlides/notesSlide49.xml" ContentType="application/vnd.openxmlformats-officedocument.presentationml.notesSlide+xml"/>
  <Override PartName="/ppt/notesSlides/notesSlide96.xml" ContentType="application/vnd.openxmlformats-officedocument.presentationml.notesSlide+xml"/>
  <Override PartName="/ppt/slides/slide207.xml" ContentType="application/vnd.openxmlformats-officedocument.presentationml.slide+xml"/>
  <Override PartName="/ppt/slides/slide254.xml" ContentType="application/vnd.openxmlformats-officedocument.presentationml.slide+xml"/>
  <Override PartName="/ppt/notesSlides/notesSlide27.xml" ContentType="application/vnd.openxmlformats-officedocument.presentationml.notesSlide+xml"/>
  <Override PartName="/ppt/notesSlides/notesSlide74.xml" ContentType="application/vnd.openxmlformats-officedocument.presentationml.notesSlide+xml"/>
  <Override PartName="/ppt/slides/slide14.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tableStyles.xml" ContentType="application/vnd.openxmlformats-officedocument.presentationml.tableStyles+xml"/>
  <Override PartName="/ppt/notesSlides/notesSlide52.xml" ContentType="application/vnd.openxmlformats-officedocument.presentationml.notesSlide+xml"/>
  <Override PartName="/ppt/slides/slide147.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277"/>
  </p:notesMasterIdLst>
  <p:sldIdLst>
    <p:sldId id="256" r:id="rId2"/>
    <p:sldId id="257" r:id="rId3"/>
    <p:sldId id="258" r:id="rId4"/>
    <p:sldId id="259" r:id="rId5"/>
    <p:sldId id="351" r:id="rId6"/>
    <p:sldId id="274" r:id="rId7"/>
    <p:sldId id="275" r:id="rId8"/>
    <p:sldId id="276" r:id="rId9"/>
    <p:sldId id="277" r:id="rId10"/>
    <p:sldId id="260" r:id="rId11"/>
    <p:sldId id="263" r:id="rId12"/>
    <p:sldId id="261" r:id="rId13"/>
    <p:sldId id="264" r:id="rId14"/>
    <p:sldId id="266" r:id="rId15"/>
    <p:sldId id="352" r:id="rId16"/>
    <p:sldId id="267" r:id="rId17"/>
    <p:sldId id="268" r:id="rId18"/>
    <p:sldId id="269" r:id="rId19"/>
    <p:sldId id="270" r:id="rId20"/>
    <p:sldId id="271" r:id="rId21"/>
    <p:sldId id="290" r:id="rId22"/>
    <p:sldId id="273" r:id="rId23"/>
    <p:sldId id="281" r:id="rId24"/>
    <p:sldId id="280" r:id="rId25"/>
    <p:sldId id="286" r:id="rId26"/>
    <p:sldId id="287" r:id="rId27"/>
    <p:sldId id="288" r:id="rId28"/>
    <p:sldId id="291" r:id="rId29"/>
    <p:sldId id="304" r:id="rId30"/>
    <p:sldId id="292" r:id="rId31"/>
    <p:sldId id="305" r:id="rId32"/>
    <p:sldId id="293" r:id="rId33"/>
    <p:sldId id="294" r:id="rId34"/>
    <p:sldId id="295" r:id="rId35"/>
    <p:sldId id="353" r:id="rId36"/>
    <p:sldId id="296" r:id="rId37"/>
    <p:sldId id="306" r:id="rId38"/>
    <p:sldId id="297" r:id="rId39"/>
    <p:sldId id="354" r:id="rId40"/>
    <p:sldId id="299" r:id="rId41"/>
    <p:sldId id="298" r:id="rId42"/>
    <p:sldId id="300" r:id="rId43"/>
    <p:sldId id="301" r:id="rId44"/>
    <p:sldId id="355" r:id="rId45"/>
    <p:sldId id="302" r:id="rId46"/>
    <p:sldId id="356" r:id="rId47"/>
    <p:sldId id="324" r:id="rId48"/>
    <p:sldId id="312" r:id="rId49"/>
    <p:sldId id="313" r:id="rId50"/>
    <p:sldId id="307" r:id="rId51"/>
    <p:sldId id="308" r:id="rId52"/>
    <p:sldId id="309" r:id="rId53"/>
    <p:sldId id="310" r:id="rId54"/>
    <p:sldId id="311" r:id="rId55"/>
    <p:sldId id="314" r:id="rId56"/>
    <p:sldId id="315" r:id="rId57"/>
    <p:sldId id="428" r:id="rId58"/>
    <p:sldId id="334" r:id="rId59"/>
    <p:sldId id="316" r:id="rId60"/>
    <p:sldId id="317" r:id="rId61"/>
    <p:sldId id="318" r:id="rId62"/>
    <p:sldId id="319" r:id="rId63"/>
    <p:sldId id="335" r:id="rId64"/>
    <p:sldId id="320" r:id="rId65"/>
    <p:sldId id="321" r:id="rId66"/>
    <p:sldId id="323" r:id="rId67"/>
    <p:sldId id="322" r:id="rId68"/>
    <p:sldId id="430" r:id="rId69"/>
    <p:sldId id="429" r:id="rId70"/>
    <p:sldId id="327" r:id="rId71"/>
    <p:sldId id="328" r:id="rId72"/>
    <p:sldId id="357" r:id="rId73"/>
    <p:sldId id="329" r:id="rId74"/>
    <p:sldId id="331" r:id="rId75"/>
    <p:sldId id="336" r:id="rId76"/>
    <p:sldId id="340" r:id="rId77"/>
    <p:sldId id="342" r:id="rId78"/>
    <p:sldId id="333" r:id="rId79"/>
    <p:sldId id="332" r:id="rId80"/>
    <p:sldId id="338" r:id="rId81"/>
    <p:sldId id="337" r:id="rId82"/>
    <p:sldId id="339" r:id="rId83"/>
    <p:sldId id="344" r:id="rId84"/>
    <p:sldId id="345" r:id="rId85"/>
    <p:sldId id="343" r:id="rId86"/>
    <p:sldId id="358" r:id="rId87"/>
    <p:sldId id="346" r:id="rId88"/>
    <p:sldId id="359" r:id="rId89"/>
    <p:sldId id="347" r:id="rId90"/>
    <p:sldId id="360" r:id="rId91"/>
    <p:sldId id="348" r:id="rId92"/>
    <p:sldId id="350" r:id="rId93"/>
    <p:sldId id="349" r:id="rId94"/>
    <p:sldId id="361" r:id="rId95"/>
    <p:sldId id="362" r:id="rId96"/>
    <p:sldId id="363" r:id="rId97"/>
    <p:sldId id="364" r:id="rId98"/>
    <p:sldId id="366" r:id="rId99"/>
    <p:sldId id="365" r:id="rId100"/>
    <p:sldId id="369" r:id="rId101"/>
    <p:sldId id="371" r:id="rId102"/>
    <p:sldId id="368" r:id="rId103"/>
    <p:sldId id="372" r:id="rId104"/>
    <p:sldId id="370" r:id="rId105"/>
    <p:sldId id="374" r:id="rId106"/>
    <p:sldId id="376" r:id="rId107"/>
    <p:sldId id="377" r:id="rId108"/>
    <p:sldId id="373" r:id="rId109"/>
    <p:sldId id="375" r:id="rId110"/>
    <p:sldId id="379" r:id="rId111"/>
    <p:sldId id="378" r:id="rId112"/>
    <p:sldId id="380" r:id="rId113"/>
    <p:sldId id="542" r:id="rId114"/>
    <p:sldId id="381" r:id="rId115"/>
    <p:sldId id="397" r:id="rId116"/>
    <p:sldId id="382" r:id="rId117"/>
    <p:sldId id="383" r:id="rId118"/>
    <p:sldId id="405" r:id="rId119"/>
    <p:sldId id="399" r:id="rId120"/>
    <p:sldId id="398" r:id="rId121"/>
    <p:sldId id="400" r:id="rId122"/>
    <p:sldId id="401" r:id="rId123"/>
    <p:sldId id="396" r:id="rId124"/>
    <p:sldId id="404" r:id="rId125"/>
    <p:sldId id="402" r:id="rId126"/>
    <p:sldId id="403" r:id="rId127"/>
    <p:sldId id="406" r:id="rId128"/>
    <p:sldId id="407" r:id="rId129"/>
    <p:sldId id="408" r:id="rId130"/>
    <p:sldId id="409" r:id="rId131"/>
    <p:sldId id="411" r:id="rId132"/>
    <p:sldId id="410" r:id="rId133"/>
    <p:sldId id="414" r:id="rId134"/>
    <p:sldId id="412" r:id="rId135"/>
    <p:sldId id="413" r:id="rId136"/>
    <p:sldId id="416" r:id="rId137"/>
    <p:sldId id="415" r:id="rId138"/>
    <p:sldId id="417" r:id="rId139"/>
    <p:sldId id="418" r:id="rId140"/>
    <p:sldId id="419" r:id="rId141"/>
    <p:sldId id="420" r:id="rId142"/>
    <p:sldId id="421" r:id="rId143"/>
    <p:sldId id="423" r:id="rId144"/>
    <p:sldId id="424" r:id="rId145"/>
    <p:sldId id="425" r:id="rId146"/>
    <p:sldId id="426" r:id="rId147"/>
    <p:sldId id="431" r:id="rId148"/>
    <p:sldId id="427" r:id="rId149"/>
    <p:sldId id="432" r:id="rId150"/>
    <p:sldId id="433" r:id="rId151"/>
    <p:sldId id="434" r:id="rId152"/>
    <p:sldId id="435" r:id="rId153"/>
    <p:sldId id="436" r:id="rId154"/>
    <p:sldId id="438" r:id="rId155"/>
    <p:sldId id="439" r:id="rId156"/>
    <p:sldId id="395" r:id="rId157"/>
    <p:sldId id="437" r:id="rId158"/>
    <p:sldId id="441" r:id="rId159"/>
    <p:sldId id="443" r:id="rId160"/>
    <p:sldId id="442" r:id="rId161"/>
    <p:sldId id="444" r:id="rId162"/>
    <p:sldId id="445" r:id="rId163"/>
    <p:sldId id="452" r:id="rId164"/>
    <p:sldId id="446" r:id="rId165"/>
    <p:sldId id="450" r:id="rId166"/>
    <p:sldId id="451" r:id="rId167"/>
    <p:sldId id="453" r:id="rId168"/>
    <p:sldId id="447" r:id="rId169"/>
    <p:sldId id="449" r:id="rId170"/>
    <p:sldId id="448" r:id="rId171"/>
    <p:sldId id="454" r:id="rId172"/>
    <p:sldId id="456" r:id="rId173"/>
    <p:sldId id="457" r:id="rId174"/>
    <p:sldId id="455" r:id="rId175"/>
    <p:sldId id="458" r:id="rId176"/>
    <p:sldId id="459" r:id="rId177"/>
    <p:sldId id="460" r:id="rId178"/>
    <p:sldId id="463" r:id="rId179"/>
    <p:sldId id="466" r:id="rId180"/>
    <p:sldId id="462" r:id="rId181"/>
    <p:sldId id="461" r:id="rId182"/>
    <p:sldId id="469" r:id="rId183"/>
    <p:sldId id="470" r:id="rId184"/>
    <p:sldId id="464" r:id="rId185"/>
    <p:sldId id="471" r:id="rId186"/>
    <p:sldId id="472" r:id="rId187"/>
    <p:sldId id="473" r:id="rId188"/>
    <p:sldId id="478" r:id="rId189"/>
    <p:sldId id="474" r:id="rId190"/>
    <p:sldId id="525" r:id="rId191"/>
    <p:sldId id="475" r:id="rId192"/>
    <p:sldId id="476" r:id="rId193"/>
    <p:sldId id="477" r:id="rId194"/>
    <p:sldId id="479" r:id="rId195"/>
    <p:sldId id="480" r:id="rId196"/>
    <p:sldId id="481" r:id="rId197"/>
    <p:sldId id="482" r:id="rId198"/>
    <p:sldId id="483" r:id="rId199"/>
    <p:sldId id="485" r:id="rId200"/>
    <p:sldId id="484" r:id="rId201"/>
    <p:sldId id="486" r:id="rId202"/>
    <p:sldId id="487" r:id="rId203"/>
    <p:sldId id="488" r:id="rId204"/>
    <p:sldId id="489" r:id="rId205"/>
    <p:sldId id="490" r:id="rId206"/>
    <p:sldId id="491" r:id="rId207"/>
    <p:sldId id="492" r:id="rId208"/>
    <p:sldId id="493" r:id="rId209"/>
    <p:sldId id="494" r:id="rId210"/>
    <p:sldId id="495" r:id="rId211"/>
    <p:sldId id="496" r:id="rId212"/>
    <p:sldId id="497" r:id="rId213"/>
    <p:sldId id="498" r:id="rId214"/>
    <p:sldId id="499" r:id="rId215"/>
    <p:sldId id="501" r:id="rId216"/>
    <p:sldId id="500" r:id="rId217"/>
    <p:sldId id="503" r:id="rId218"/>
    <p:sldId id="504" r:id="rId219"/>
    <p:sldId id="505" r:id="rId220"/>
    <p:sldId id="506" r:id="rId221"/>
    <p:sldId id="507" r:id="rId222"/>
    <p:sldId id="545" r:id="rId223"/>
    <p:sldId id="515" r:id="rId224"/>
    <p:sldId id="544" r:id="rId225"/>
    <p:sldId id="546" r:id="rId226"/>
    <p:sldId id="547" r:id="rId227"/>
    <p:sldId id="548" r:id="rId228"/>
    <p:sldId id="549" r:id="rId229"/>
    <p:sldId id="509" r:id="rId230"/>
    <p:sldId id="508" r:id="rId231"/>
    <p:sldId id="510" r:id="rId232"/>
    <p:sldId id="543" r:id="rId233"/>
    <p:sldId id="512" r:id="rId234"/>
    <p:sldId id="514" r:id="rId235"/>
    <p:sldId id="516" r:id="rId236"/>
    <p:sldId id="517" r:id="rId237"/>
    <p:sldId id="518" r:id="rId238"/>
    <p:sldId id="513" r:id="rId239"/>
    <p:sldId id="523" r:id="rId240"/>
    <p:sldId id="519" r:id="rId241"/>
    <p:sldId id="522" r:id="rId242"/>
    <p:sldId id="524" r:id="rId243"/>
    <p:sldId id="526" r:id="rId244"/>
    <p:sldId id="521" r:id="rId245"/>
    <p:sldId id="527" r:id="rId246"/>
    <p:sldId id="529" r:id="rId247"/>
    <p:sldId id="530" r:id="rId248"/>
    <p:sldId id="531" r:id="rId249"/>
    <p:sldId id="532" r:id="rId250"/>
    <p:sldId id="534" r:id="rId251"/>
    <p:sldId id="535" r:id="rId252"/>
    <p:sldId id="536" r:id="rId253"/>
    <p:sldId id="537" r:id="rId254"/>
    <p:sldId id="533" r:id="rId255"/>
    <p:sldId id="538" r:id="rId256"/>
    <p:sldId id="539" r:id="rId257"/>
    <p:sldId id="540" r:id="rId258"/>
    <p:sldId id="541" r:id="rId259"/>
    <p:sldId id="550" r:id="rId260"/>
    <p:sldId id="551" r:id="rId261"/>
    <p:sldId id="552" r:id="rId262"/>
    <p:sldId id="553" r:id="rId263"/>
    <p:sldId id="554" r:id="rId264"/>
    <p:sldId id="440" r:id="rId265"/>
    <p:sldId id="384" r:id="rId266"/>
    <p:sldId id="386" r:id="rId267"/>
    <p:sldId id="385" r:id="rId268"/>
    <p:sldId id="387" r:id="rId269"/>
    <p:sldId id="388" r:id="rId270"/>
    <p:sldId id="389" r:id="rId271"/>
    <p:sldId id="390" r:id="rId272"/>
    <p:sldId id="391" r:id="rId273"/>
    <p:sldId id="392" r:id="rId274"/>
    <p:sldId id="393" r:id="rId275"/>
    <p:sldId id="325" r:id="rId27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990099"/>
    <a:srgbClr val="FFCC00"/>
    <a:srgbClr val="CC0099"/>
    <a:srgbClr val="E07720"/>
    <a:srgbClr val="6600FF"/>
    <a:srgbClr val="3CBCDA"/>
    <a:srgbClr val="CCCC00"/>
    <a:srgbClr val="CC9900"/>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84656" autoAdjust="0"/>
  </p:normalViewPr>
  <p:slideViewPr>
    <p:cSldViewPr>
      <p:cViewPr varScale="1">
        <p:scale>
          <a:sx n="74" d="100"/>
          <a:sy n="74" d="100"/>
        </p:scale>
        <p:origin x="-60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viewProps" Target="view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heme" Target="theme/theme1.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281"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notesMaster" Target="notesMasters/notesMaster1.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presProps" Target="pres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9EFDF8-5AF6-4748-A929-46A7D53137AE}" type="datetimeFigureOut">
              <a:rPr lang="tr-TR" smtClean="0"/>
              <a:pPr/>
              <a:t>06.05.2014</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BDC8B7-7554-486D-8510-37D6C61EF099}"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ForegroundColor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Yellow</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("Merhaba Dünya")</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33</a:t>
            </a:fld>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Sicakligi</a:t>
            </a:r>
            <a:r>
              <a:rPr lang="tr-TR" sz="1200" kern="1200" dirty="0" smtClean="0">
                <a:solidFill>
                  <a:schemeClr val="tx1"/>
                </a:solidFill>
                <a:latin typeface="+mn-lt"/>
                <a:ea typeface="+mn-ea"/>
                <a:cs typeface="+mn-cs"/>
              </a:rPr>
              <a:t> Fahrenhayt cinsinden girin: ")</a:t>
            </a:r>
          </a:p>
          <a:p>
            <a:r>
              <a:rPr lang="tr-TR" sz="1200" kern="1200" dirty="0" smtClean="0">
                <a:solidFill>
                  <a:schemeClr val="tx1"/>
                </a:solidFill>
                <a:latin typeface="+mn-lt"/>
                <a:ea typeface="+mn-ea"/>
                <a:cs typeface="+mn-cs"/>
              </a:rPr>
              <a:t>f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c = 5 * (f - 32) / 9</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("Santigrat cinsinden </a:t>
            </a:r>
            <a:r>
              <a:rPr lang="tr-TR" sz="1200" kern="1200" dirty="0" err="1" smtClean="0">
                <a:solidFill>
                  <a:schemeClr val="tx1"/>
                </a:solidFill>
                <a:latin typeface="+mn-lt"/>
                <a:ea typeface="+mn-ea"/>
                <a:cs typeface="+mn-cs"/>
              </a:rPr>
              <a:t>sicaklik</a:t>
            </a:r>
            <a:r>
              <a:rPr lang="tr-TR" sz="1200" kern="1200" dirty="0" smtClean="0">
                <a:solidFill>
                  <a:schemeClr val="tx1"/>
                </a:solidFill>
                <a:latin typeface="+mn-lt"/>
                <a:ea typeface="+mn-ea"/>
                <a:cs typeface="+mn-cs"/>
              </a:rPr>
              <a:t>: " + c)</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66</a:t>
            </a:fld>
            <a:endParaRPr lang="tr-T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GraphicsWindow</a:t>
            </a:r>
            <a:r>
              <a:rPr lang="tr-TR" dirty="0" smtClean="0"/>
              <a:t>.</a:t>
            </a:r>
            <a:r>
              <a:rPr lang="tr-TR" dirty="0" err="1" smtClean="0"/>
              <a:t>MouseDown</a:t>
            </a:r>
            <a:r>
              <a:rPr lang="tr-TR" dirty="0" smtClean="0"/>
              <a:t> = </a:t>
            </a:r>
            <a:r>
              <a:rPr lang="tr-TR" dirty="0" err="1" smtClean="0"/>
              <a:t>Tiklama</a:t>
            </a:r>
            <a:endParaRPr lang="tr-TR" dirty="0" smtClean="0"/>
          </a:p>
          <a:p>
            <a:r>
              <a:rPr lang="tr-TR" dirty="0" err="1" smtClean="0"/>
              <a:t>Sub</a:t>
            </a:r>
            <a:r>
              <a:rPr lang="tr-TR" dirty="0" smtClean="0"/>
              <a:t> </a:t>
            </a:r>
            <a:r>
              <a:rPr lang="tr-TR" dirty="0" err="1" smtClean="0"/>
              <a:t>Tiklama</a:t>
            </a:r>
            <a:endParaRPr lang="tr-TR" dirty="0" smtClean="0"/>
          </a:p>
          <a:p>
            <a:r>
              <a:rPr lang="tr-TR" dirty="0" smtClean="0"/>
              <a:t>  </a:t>
            </a:r>
            <a:r>
              <a:rPr lang="tr-TR" dirty="0" err="1" smtClean="0"/>
              <a:t>GraphicsWindow</a:t>
            </a:r>
            <a:r>
              <a:rPr lang="tr-TR" dirty="0" smtClean="0"/>
              <a:t>.</a:t>
            </a:r>
            <a:r>
              <a:rPr lang="tr-TR" dirty="0" err="1" smtClean="0"/>
              <a:t>ShowMessage</a:t>
            </a:r>
            <a:r>
              <a:rPr lang="tr-TR" dirty="0" smtClean="0"/>
              <a:t>("Tıkladınız.", "Merhaba")</a:t>
            </a:r>
          </a:p>
          <a:p>
            <a:r>
              <a:rPr lang="tr-TR" dirty="0" err="1" smtClean="0"/>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235</a:t>
            </a:fld>
            <a:endParaRPr lang="tr-T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236</a:t>
            </a:fld>
            <a:endParaRPr lang="tr-T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237</a:t>
            </a:fld>
            <a:endParaRPr lang="tr-T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Tiklama</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Tiklama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FillEllipse</a:t>
            </a:r>
            <a:r>
              <a:rPr lang="tr-TR" sz="1200" kern="1200" dirty="0" smtClean="0">
                <a:solidFill>
                  <a:schemeClr val="tx1"/>
                </a:solidFill>
                <a:latin typeface="+mn-lt"/>
                <a:ea typeface="+mn-ea"/>
                <a:cs typeface="+mn-cs"/>
              </a:rPr>
              <a:t>(x, y, 20, 20)</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238</a:t>
            </a:fld>
            <a:endParaRPr lang="tr-T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Tiklama</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Tiklama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FillEllipse</a:t>
            </a:r>
            <a:r>
              <a:rPr lang="tr-TR" sz="1200" kern="1200" dirty="0" smtClean="0">
                <a:solidFill>
                  <a:schemeClr val="tx1"/>
                </a:solidFill>
                <a:latin typeface="+mn-lt"/>
                <a:ea typeface="+mn-ea"/>
                <a:cs typeface="+mn-cs"/>
              </a:rPr>
              <a:t>(x, y, 20, 20)</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239</a:t>
            </a:fld>
            <a:endParaRPr lang="tr-T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Tiklama</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Tiklama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FillEllipse</a:t>
            </a:r>
            <a:r>
              <a:rPr lang="tr-TR" sz="1200" kern="1200" dirty="0" smtClean="0">
                <a:solidFill>
                  <a:schemeClr val="tx1"/>
                </a:solidFill>
                <a:latin typeface="+mn-lt"/>
                <a:ea typeface="+mn-ea"/>
                <a:cs typeface="+mn-cs"/>
              </a:rPr>
              <a:t>(x, y, 20, 20)</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240</a:t>
            </a:fld>
            <a:endParaRPr lang="tr-T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Tiklama</a:t>
            </a:r>
            <a:endParaRPr lang="tr-TR" sz="1200"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KeyDown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Birtusabasma</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Birtusabasma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GetRandomColor</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EndSub</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Tiklama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r>
              <a:rPr lang="tr-TR" sz="1200" kern="1200" dirty="0" smtClean="0">
                <a:solidFill>
                  <a:schemeClr val="tx1"/>
                </a:solidFill>
                <a:latin typeface="+mn-lt"/>
                <a:ea typeface="+mn-ea"/>
                <a:cs typeface="+mn-cs"/>
              </a:rPr>
              <a:t> - 10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FillEllipse</a:t>
            </a:r>
            <a:r>
              <a:rPr lang="tr-TR" sz="1200" kern="1200" dirty="0" smtClean="0">
                <a:solidFill>
                  <a:schemeClr val="tx1"/>
                </a:solidFill>
                <a:latin typeface="+mn-lt"/>
                <a:ea typeface="+mn-ea"/>
                <a:cs typeface="+mn-cs"/>
              </a:rPr>
              <a:t>(x, y, 20, 20)</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242</a:t>
            </a:fld>
            <a:endParaRPr lang="tr-T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244</a:t>
            </a:fld>
            <a:endParaRPr lang="tr-T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MouseMove</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FareHareket</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FareHareket</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pX</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pY</a:t>
            </a:r>
            <a:r>
              <a:rPr lang="tr-TR" sz="1200" kern="1200" dirty="0" smtClean="0">
                <a:solidFill>
                  <a:schemeClr val="tx1"/>
                </a:solidFill>
                <a:latin typeface="+mn-lt"/>
                <a:ea typeface="+mn-ea"/>
                <a:cs typeface="+mn-cs"/>
              </a:rPr>
              <a:t>, x, y)</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pX</a:t>
            </a:r>
            <a:r>
              <a:rPr lang="tr-TR" sz="1200" kern="1200" dirty="0" smtClean="0">
                <a:solidFill>
                  <a:schemeClr val="tx1"/>
                </a:solidFill>
                <a:latin typeface="+mn-lt"/>
                <a:ea typeface="+mn-ea"/>
                <a:cs typeface="+mn-cs"/>
              </a:rPr>
              <a:t> = x</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pY</a:t>
            </a:r>
            <a:r>
              <a:rPr lang="tr-TR" sz="1200" kern="1200" dirty="0" smtClean="0">
                <a:solidFill>
                  <a:schemeClr val="tx1"/>
                </a:solidFill>
                <a:latin typeface="+mn-lt"/>
                <a:ea typeface="+mn-ea"/>
                <a:cs typeface="+mn-cs"/>
              </a:rPr>
              <a:t> = y</a:t>
            </a:r>
          </a:p>
          <a:p>
            <a:r>
              <a:rPr lang="tr-TR" sz="1200" b="1" kern="1200" dirty="0" err="1" smtClean="0">
                <a:solidFill>
                  <a:schemeClr val="tx1"/>
                </a:solidFill>
                <a:latin typeface="+mn-lt"/>
                <a:ea typeface="+mn-ea"/>
                <a:cs typeface="+mn-cs"/>
              </a:rPr>
              <a:t>EndSub</a:t>
            </a:r>
            <a:endParaRPr lang="tr-TR" dirty="0" smtClean="0"/>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245</a:t>
            </a:fld>
            <a:endParaRPr lang="tr-T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MouseMove</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FareHareket</a:t>
            </a:r>
            <a:endParaRPr lang="tr-TR" sz="1200"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Tiklatinca</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Tiklatinca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pX</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pY</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EndSub</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FareHareket</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MouseY</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(Mouse.</a:t>
            </a:r>
            <a:r>
              <a:rPr lang="tr-TR" sz="1200" b="1" kern="1200" dirty="0" err="1" smtClean="0">
                <a:solidFill>
                  <a:schemeClr val="tx1"/>
                </a:solidFill>
                <a:latin typeface="+mn-lt"/>
                <a:ea typeface="+mn-ea"/>
                <a:cs typeface="+mn-cs"/>
              </a:rPr>
              <a:t>IsLeftButtonDown</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pX</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pY</a:t>
            </a:r>
            <a:r>
              <a:rPr lang="tr-TR" sz="1200" kern="1200" dirty="0" smtClean="0">
                <a:solidFill>
                  <a:schemeClr val="tx1"/>
                </a:solidFill>
                <a:latin typeface="+mn-lt"/>
                <a:ea typeface="+mn-ea"/>
                <a:cs typeface="+mn-cs"/>
              </a:rPr>
              <a:t>, x, y)</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pX</a:t>
            </a:r>
            <a:r>
              <a:rPr lang="tr-TR" sz="1200" kern="1200" dirty="0" smtClean="0">
                <a:solidFill>
                  <a:schemeClr val="tx1"/>
                </a:solidFill>
                <a:latin typeface="+mn-lt"/>
                <a:ea typeface="+mn-ea"/>
                <a:cs typeface="+mn-cs"/>
              </a:rPr>
              <a:t> = x</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pY</a:t>
            </a:r>
            <a:r>
              <a:rPr lang="tr-TR" sz="1200" kern="1200" dirty="0" smtClean="0">
                <a:solidFill>
                  <a:schemeClr val="tx1"/>
                </a:solidFill>
                <a:latin typeface="+mn-lt"/>
                <a:ea typeface="+mn-ea"/>
                <a:cs typeface="+mn-cs"/>
              </a:rPr>
              <a:t> = y</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248</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("1. not: ")</a:t>
            </a:r>
          </a:p>
          <a:p>
            <a:r>
              <a:rPr lang="tr-TR" sz="1200" kern="1200" dirty="0" smtClean="0">
                <a:solidFill>
                  <a:schemeClr val="tx1"/>
                </a:solidFill>
                <a:latin typeface="+mn-lt"/>
                <a:ea typeface="+mn-ea"/>
                <a:cs typeface="+mn-cs"/>
              </a:rPr>
              <a:t>not1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("2. not: ")</a:t>
            </a:r>
          </a:p>
          <a:p>
            <a:r>
              <a:rPr lang="tr-TR" sz="1200" kern="1200" dirty="0" smtClean="0">
                <a:solidFill>
                  <a:schemeClr val="tx1"/>
                </a:solidFill>
                <a:latin typeface="+mn-lt"/>
                <a:ea typeface="+mn-ea"/>
                <a:cs typeface="+mn-cs"/>
              </a:rPr>
              <a:t>not2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("3. not: ")</a:t>
            </a:r>
          </a:p>
          <a:p>
            <a:r>
              <a:rPr lang="tr-TR" sz="1200" kern="1200" dirty="0" smtClean="0">
                <a:solidFill>
                  <a:schemeClr val="tx1"/>
                </a:solidFill>
                <a:latin typeface="+mn-lt"/>
                <a:ea typeface="+mn-ea"/>
                <a:cs typeface="+mn-cs"/>
              </a:rPr>
              <a:t>not3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ort</a:t>
            </a:r>
            <a:r>
              <a:rPr lang="tr-TR" sz="1200" kern="1200" dirty="0" smtClean="0">
                <a:solidFill>
                  <a:schemeClr val="tx1"/>
                </a:solidFill>
                <a:latin typeface="+mn-lt"/>
                <a:ea typeface="+mn-ea"/>
                <a:cs typeface="+mn-cs"/>
              </a:rPr>
              <a:t> = (not1+not2+not3)/3</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("Not </a:t>
            </a:r>
            <a:r>
              <a:rPr lang="tr-TR" sz="1200" kern="1200" dirty="0" err="1" smtClean="0">
                <a:solidFill>
                  <a:schemeClr val="tx1"/>
                </a:solidFill>
                <a:latin typeface="+mn-lt"/>
                <a:ea typeface="+mn-ea"/>
                <a:cs typeface="+mn-cs"/>
              </a:rPr>
              <a:t>ortalamasi</a:t>
            </a:r>
            <a:r>
              <a:rPr lang="tr-TR" sz="1200" kern="1200" dirty="0" smtClean="0">
                <a:solidFill>
                  <a:schemeClr val="tx1"/>
                </a:solidFill>
                <a:latin typeface="+mn-lt"/>
                <a:ea typeface="+mn-ea"/>
                <a:cs typeface="+mn-cs"/>
              </a:rPr>
              <a:t>: " + </a:t>
            </a:r>
            <a:r>
              <a:rPr lang="tr-TR" sz="1200" kern="1200" dirty="0" err="1" smtClean="0">
                <a:solidFill>
                  <a:schemeClr val="tx1"/>
                </a:solidFill>
                <a:latin typeface="+mn-lt"/>
                <a:ea typeface="+mn-ea"/>
                <a:cs typeface="+mn-cs"/>
              </a:rPr>
              <a:t>ort</a:t>
            </a:r>
            <a:r>
              <a:rPr lang="tr-TR" sz="1200" kern="1200" smtClean="0">
                <a:solidFill>
                  <a:schemeClr val="tx1"/>
                </a:solidFill>
                <a:latin typeface="+mn-lt"/>
                <a:ea typeface="+mn-ea"/>
                <a:cs typeface="+mn-cs"/>
              </a:rPr>
              <a:t>)</a:t>
            </a:r>
            <a:endParaRPr lang="tr-TR"/>
          </a:p>
        </p:txBody>
      </p:sp>
      <p:sp>
        <p:nvSpPr>
          <p:cNvPr id="4" name="3 Slayt Numarası Yer Tutucusu"/>
          <p:cNvSpPr>
            <a:spLocks noGrp="1"/>
          </p:cNvSpPr>
          <p:nvPr>
            <p:ph type="sldNum" sz="quarter" idx="10"/>
          </p:nvPr>
        </p:nvSpPr>
        <p:spPr/>
        <p:txBody>
          <a:bodyPr/>
          <a:lstStyle/>
          <a:p>
            <a:fld id="{1BBDC8B7-7554-486D-8510-37D6C61EF099}" type="slidenum">
              <a:rPr lang="tr-TR" smtClean="0"/>
              <a:pPr/>
              <a:t>68</a:t>
            </a:fld>
            <a:endParaRPr lang="tr-T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250</a:t>
            </a:fld>
            <a:endParaRPr lang="tr-TR"/>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251</a:t>
            </a:fld>
            <a:endParaRPr lang="tr-TR"/>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252</a:t>
            </a:fld>
            <a:endParaRPr lang="tr-TR"/>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aci</a:t>
            </a:r>
            <a:r>
              <a:rPr lang="tr-TR" dirty="0" smtClean="0"/>
              <a:t> = 30</a:t>
            </a:r>
          </a:p>
          <a:p>
            <a:r>
              <a:rPr lang="tr-TR" dirty="0" smtClean="0"/>
              <a:t>delta = 10</a:t>
            </a:r>
          </a:p>
          <a:p>
            <a:r>
              <a:rPr lang="tr-TR" dirty="0" smtClean="0"/>
              <a:t>mesafe = 60</a:t>
            </a:r>
          </a:p>
          <a:p>
            <a:r>
              <a:rPr lang="tr-TR" dirty="0" err="1" smtClean="0"/>
              <a:t>Turtle</a:t>
            </a:r>
            <a:r>
              <a:rPr lang="tr-TR" dirty="0" smtClean="0"/>
              <a:t>.</a:t>
            </a:r>
            <a:r>
              <a:rPr lang="tr-TR" dirty="0" err="1" smtClean="0"/>
              <a:t>Speed</a:t>
            </a:r>
            <a:r>
              <a:rPr lang="tr-TR" dirty="0" smtClean="0"/>
              <a:t> = 9</a:t>
            </a:r>
          </a:p>
          <a:p>
            <a:r>
              <a:rPr lang="tr-TR" dirty="0" err="1" smtClean="0"/>
              <a:t>GraphicsWindow</a:t>
            </a:r>
            <a:r>
              <a:rPr lang="tr-TR" dirty="0" smtClean="0"/>
              <a:t>.</a:t>
            </a:r>
            <a:r>
              <a:rPr lang="tr-TR" dirty="0" err="1" smtClean="0"/>
              <a:t>BackgroundColor</a:t>
            </a:r>
            <a:r>
              <a:rPr lang="tr-TR" dirty="0" smtClean="0"/>
              <a:t> = "</a:t>
            </a:r>
            <a:r>
              <a:rPr lang="tr-TR" dirty="0" err="1" smtClean="0"/>
              <a:t>Black</a:t>
            </a:r>
            <a:r>
              <a:rPr lang="tr-TR" dirty="0" smtClean="0"/>
              <a:t>"</a:t>
            </a:r>
          </a:p>
          <a:p>
            <a:r>
              <a:rPr lang="tr-TR" dirty="0" err="1" smtClean="0"/>
              <a:t>GraphicsWindow</a:t>
            </a:r>
            <a:r>
              <a:rPr lang="tr-TR" dirty="0" smtClean="0"/>
              <a:t>.</a:t>
            </a:r>
            <a:r>
              <a:rPr lang="tr-TR" dirty="0" err="1" smtClean="0"/>
              <a:t>PenColor</a:t>
            </a:r>
            <a:r>
              <a:rPr lang="tr-TR" dirty="0" smtClean="0"/>
              <a:t> = "</a:t>
            </a:r>
            <a:r>
              <a:rPr lang="tr-TR" dirty="0" err="1" smtClean="0"/>
              <a:t>LightGreen</a:t>
            </a:r>
            <a:r>
              <a:rPr lang="tr-TR" dirty="0" smtClean="0"/>
              <a:t>"</a:t>
            </a:r>
          </a:p>
          <a:p>
            <a:r>
              <a:rPr lang="tr-TR" dirty="0" err="1" smtClean="0"/>
              <a:t>AgacCiz</a:t>
            </a:r>
            <a:r>
              <a:rPr lang="tr-TR" dirty="0" smtClean="0"/>
              <a:t>()</a:t>
            </a:r>
          </a:p>
          <a:p>
            <a:r>
              <a:rPr lang="tr-TR" dirty="0" err="1" smtClean="0"/>
              <a:t>Sub</a:t>
            </a:r>
            <a:r>
              <a:rPr lang="tr-TR" dirty="0" smtClean="0"/>
              <a:t> </a:t>
            </a:r>
            <a:r>
              <a:rPr lang="tr-TR" dirty="0" err="1" smtClean="0"/>
              <a:t>AgacCiz</a:t>
            </a:r>
            <a:endParaRPr lang="tr-TR" dirty="0" smtClean="0"/>
          </a:p>
          <a:p>
            <a:r>
              <a:rPr lang="tr-TR" dirty="0" smtClean="0"/>
              <a:t>  </a:t>
            </a:r>
            <a:r>
              <a:rPr lang="tr-TR" dirty="0" err="1" smtClean="0"/>
              <a:t>If</a:t>
            </a:r>
            <a:r>
              <a:rPr lang="tr-TR" dirty="0" smtClean="0"/>
              <a:t> (mesafe &gt; 0) </a:t>
            </a:r>
            <a:r>
              <a:rPr lang="tr-TR" dirty="0" err="1" smtClean="0"/>
              <a:t>Then</a:t>
            </a:r>
            <a:endParaRPr lang="tr-TR" dirty="0" smtClean="0"/>
          </a:p>
          <a:p>
            <a:r>
              <a:rPr lang="tr-TR" dirty="0" smtClean="0"/>
              <a:t>    </a:t>
            </a:r>
            <a:r>
              <a:rPr lang="tr-TR" dirty="0" err="1" smtClean="0"/>
              <a:t>Turtle</a:t>
            </a:r>
            <a:r>
              <a:rPr lang="tr-TR" dirty="0" smtClean="0"/>
              <a:t>.</a:t>
            </a:r>
            <a:r>
              <a:rPr lang="tr-TR" dirty="0" err="1" smtClean="0"/>
              <a:t>Move</a:t>
            </a:r>
            <a:r>
              <a:rPr lang="tr-TR" dirty="0" smtClean="0"/>
              <a:t>(mesafe)</a:t>
            </a:r>
          </a:p>
          <a:p>
            <a:r>
              <a:rPr lang="tr-TR" dirty="0" smtClean="0"/>
              <a:t>    </a:t>
            </a:r>
            <a:r>
              <a:rPr lang="tr-TR" dirty="0" err="1" smtClean="0"/>
              <a:t>Turtle</a:t>
            </a:r>
            <a:r>
              <a:rPr lang="tr-TR" dirty="0" smtClean="0"/>
              <a:t>.</a:t>
            </a:r>
            <a:r>
              <a:rPr lang="tr-TR" dirty="0" err="1" smtClean="0"/>
              <a:t>Turn</a:t>
            </a:r>
            <a:r>
              <a:rPr lang="tr-TR" dirty="0" smtClean="0"/>
              <a:t>(</a:t>
            </a:r>
            <a:r>
              <a:rPr lang="tr-TR" dirty="0" err="1" smtClean="0"/>
              <a:t>aci</a:t>
            </a:r>
            <a:r>
              <a:rPr lang="tr-TR" dirty="0" smtClean="0"/>
              <a:t>)</a:t>
            </a:r>
          </a:p>
          <a:p>
            <a:r>
              <a:rPr lang="tr-TR" dirty="0" smtClean="0"/>
              <a:t>    </a:t>
            </a:r>
            <a:r>
              <a:rPr lang="tr-TR" dirty="0" err="1" smtClean="0"/>
              <a:t>Stack</a:t>
            </a:r>
            <a:r>
              <a:rPr lang="tr-TR" dirty="0" smtClean="0"/>
              <a:t>.</a:t>
            </a:r>
            <a:r>
              <a:rPr lang="tr-TR" dirty="0" err="1" smtClean="0"/>
              <a:t>PushValue</a:t>
            </a:r>
            <a:r>
              <a:rPr lang="tr-TR" dirty="0" smtClean="0"/>
              <a:t>("mesafe", mesafe)</a:t>
            </a:r>
          </a:p>
          <a:p>
            <a:r>
              <a:rPr lang="tr-TR" dirty="0" smtClean="0"/>
              <a:t>    mesafe = mesafe - delta</a:t>
            </a:r>
          </a:p>
          <a:p>
            <a:r>
              <a:rPr lang="tr-TR" dirty="0" smtClean="0"/>
              <a:t>    </a:t>
            </a:r>
            <a:r>
              <a:rPr lang="tr-TR" dirty="0" err="1" smtClean="0"/>
              <a:t>AgacCiz</a:t>
            </a:r>
            <a:r>
              <a:rPr lang="tr-TR" dirty="0" smtClean="0"/>
              <a:t>()</a:t>
            </a:r>
          </a:p>
          <a:p>
            <a:r>
              <a:rPr lang="tr-TR" dirty="0" smtClean="0"/>
              <a:t>    </a:t>
            </a:r>
            <a:r>
              <a:rPr lang="tr-TR" dirty="0" err="1" smtClean="0"/>
              <a:t>Turtle</a:t>
            </a:r>
            <a:r>
              <a:rPr lang="tr-TR" dirty="0" smtClean="0"/>
              <a:t>.</a:t>
            </a:r>
            <a:r>
              <a:rPr lang="tr-TR" dirty="0" err="1" smtClean="0"/>
              <a:t>Turn</a:t>
            </a:r>
            <a:r>
              <a:rPr lang="tr-TR" dirty="0" smtClean="0"/>
              <a:t>(-</a:t>
            </a:r>
            <a:r>
              <a:rPr lang="tr-TR" dirty="0" err="1" smtClean="0"/>
              <a:t>aci</a:t>
            </a:r>
            <a:r>
              <a:rPr lang="tr-TR" dirty="0" smtClean="0"/>
              <a:t> * 2)</a:t>
            </a:r>
          </a:p>
          <a:p>
            <a:r>
              <a:rPr lang="tr-TR" dirty="0" smtClean="0"/>
              <a:t>    </a:t>
            </a:r>
            <a:r>
              <a:rPr lang="tr-TR" dirty="0" err="1" smtClean="0"/>
              <a:t>AgacCiz</a:t>
            </a:r>
            <a:r>
              <a:rPr lang="tr-TR" dirty="0" smtClean="0"/>
              <a:t>()</a:t>
            </a:r>
          </a:p>
          <a:p>
            <a:r>
              <a:rPr lang="tr-TR" dirty="0" smtClean="0"/>
              <a:t>    </a:t>
            </a:r>
            <a:r>
              <a:rPr lang="tr-TR" dirty="0" err="1" smtClean="0"/>
              <a:t>Turtle</a:t>
            </a:r>
            <a:r>
              <a:rPr lang="tr-TR" dirty="0" smtClean="0"/>
              <a:t>.</a:t>
            </a:r>
            <a:r>
              <a:rPr lang="tr-TR" dirty="0" err="1" smtClean="0"/>
              <a:t>Turn</a:t>
            </a:r>
            <a:r>
              <a:rPr lang="tr-TR" dirty="0" smtClean="0"/>
              <a:t>(</a:t>
            </a:r>
            <a:r>
              <a:rPr lang="tr-TR" dirty="0" err="1" smtClean="0"/>
              <a:t>aci</a:t>
            </a:r>
            <a:r>
              <a:rPr lang="tr-TR" dirty="0" smtClean="0"/>
              <a:t>)</a:t>
            </a:r>
          </a:p>
          <a:p>
            <a:r>
              <a:rPr lang="tr-TR" dirty="0" smtClean="0"/>
              <a:t>    mesafe = </a:t>
            </a:r>
            <a:r>
              <a:rPr lang="tr-TR" dirty="0" err="1" smtClean="0"/>
              <a:t>Stack</a:t>
            </a:r>
            <a:r>
              <a:rPr lang="tr-TR" dirty="0" smtClean="0"/>
              <a:t>.</a:t>
            </a:r>
            <a:r>
              <a:rPr lang="tr-TR" dirty="0" err="1" smtClean="0"/>
              <a:t>PopValue</a:t>
            </a:r>
            <a:r>
              <a:rPr lang="tr-TR" dirty="0" smtClean="0"/>
              <a:t>("mesafe")</a:t>
            </a:r>
          </a:p>
          <a:p>
            <a:r>
              <a:rPr lang="tr-TR" dirty="0" smtClean="0"/>
              <a:t>    </a:t>
            </a:r>
            <a:r>
              <a:rPr lang="tr-TR" dirty="0" err="1" smtClean="0"/>
              <a:t>Turtle</a:t>
            </a:r>
            <a:r>
              <a:rPr lang="tr-TR" dirty="0" smtClean="0"/>
              <a:t>.</a:t>
            </a:r>
            <a:r>
              <a:rPr lang="tr-TR" dirty="0" err="1" smtClean="0"/>
              <a:t>Move</a:t>
            </a:r>
            <a:r>
              <a:rPr lang="tr-TR" dirty="0" smtClean="0"/>
              <a:t>(-mesafe)</a:t>
            </a:r>
          </a:p>
          <a:p>
            <a:r>
              <a:rPr lang="tr-TR" dirty="0" smtClean="0"/>
              <a:t>  </a:t>
            </a:r>
            <a:r>
              <a:rPr lang="tr-TR" dirty="0" err="1" smtClean="0"/>
              <a:t>EndIf</a:t>
            </a:r>
            <a:endParaRPr lang="tr-TR" dirty="0" smtClean="0"/>
          </a:p>
          <a:p>
            <a:r>
              <a:rPr lang="tr-TR" dirty="0" err="1" smtClean="0"/>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255</a:t>
            </a:fld>
            <a:endParaRPr lang="tr-T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256</a:t>
            </a:fld>
            <a:endParaRPr lang="tr-T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257</a:t>
            </a:fld>
            <a:endParaRPr lang="tr-TR"/>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258</a:t>
            </a:fld>
            <a:endParaRPr lang="tr-TR"/>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MouseDown</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Tiklatinca</a:t>
            </a:r>
            <a:endParaRPr lang="tr-TR" sz="1200"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Tiklatinca</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foto = </a:t>
            </a:r>
            <a:r>
              <a:rPr lang="tr-TR" sz="1200" kern="1200" dirty="0" err="1" smtClean="0">
                <a:solidFill>
                  <a:schemeClr val="tx1"/>
                </a:solidFill>
                <a:latin typeface="+mn-lt"/>
                <a:ea typeface="+mn-ea"/>
                <a:cs typeface="+mn-cs"/>
              </a:rPr>
              <a:t>Flickr</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GetRandomPicture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mountains</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river</a:t>
            </a:r>
            <a:r>
              <a:rPr lang="tr-TR"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GraphicsWindow.DrawResizedImage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foto</a:t>
            </a:r>
            <a:r>
              <a:rPr lang="en-US" sz="1200" kern="1200" dirty="0" smtClean="0">
                <a:solidFill>
                  <a:schemeClr val="tx1"/>
                </a:solidFill>
                <a:latin typeface="+mn-lt"/>
                <a:ea typeface="+mn-ea"/>
                <a:cs typeface="+mn-cs"/>
              </a:rPr>
              <a:t>, 0, 0, 640, 480)</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259</a:t>
            </a:fld>
            <a:endParaRPr lang="tr-TR"/>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260</a:t>
            </a:fld>
            <a:endParaRPr lang="tr-TR"/>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261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("1. not: ")</a:t>
            </a:r>
          </a:p>
          <a:p>
            <a:r>
              <a:rPr lang="tr-TR" sz="1200" kern="1200" dirty="0" smtClean="0">
                <a:solidFill>
                  <a:schemeClr val="tx1"/>
                </a:solidFill>
                <a:latin typeface="+mn-lt"/>
                <a:ea typeface="+mn-ea"/>
                <a:cs typeface="+mn-cs"/>
              </a:rPr>
              <a:t>not1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("2. not: ")</a:t>
            </a:r>
          </a:p>
          <a:p>
            <a:r>
              <a:rPr lang="tr-TR" sz="1200" kern="1200" dirty="0" smtClean="0">
                <a:solidFill>
                  <a:schemeClr val="tx1"/>
                </a:solidFill>
                <a:latin typeface="+mn-lt"/>
                <a:ea typeface="+mn-ea"/>
                <a:cs typeface="+mn-cs"/>
              </a:rPr>
              <a:t>not2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("3. not: ")</a:t>
            </a:r>
          </a:p>
          <a:p>
            <a:r>
              <a:rPr lang="tr-TR" sz="1200" kern="1200" dirty="0" smtClean="0">
                <a:solidFill>
                  <a:schemeClr val="tx1"/>
                </a:solidFill>
                <a:latin typeface="+mn-lt"/>
                <a:ea typeface="+mn-ea"/>
                <a:cs typeface="+mn-cs"/>
              </a:rPr>
              <a:t>not3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ort</a:t>
            </a:r>
            <a:r>
              <a:rPr lang="tr-TR" sz="1200" kern="1200" dirty="0" smtClean="0">
                <a:solidFill>
                  <a:schemeClr val="tx1"/>
                </a:solidFill>
                <a:latin typeface="+mn-lt"/>
                <a:ea typeface="+mn-ea"/>
                <a:cs typeface="+mn-cs"/>
              </a:rPr>
              <a:t> = (not1+not2+not3)/3</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("Not </a:t>
            </a:r>
            <a:r>
              <a:rPr lang="tr-TR" sz="1200" kern="1200" dirty="0" err="1" smtClean="0">
                <a:solidFill>
                  <a:schemeClr val="tx1"/>
                </a:solidFill>
                <a:latin typeface="+mn-lt"/>
                <a:ea typeface="+mn-ea"/>
                <a:cs typeface="+mn-cs"/>
              </a:rPr>
              <a:t>ortalamasi</a:t>
            </a:r>
            <a:r>
              <a:rPr lang="tr-TR" sz="1200" kern="1200" dirty="0" smtClean="0">
                <a:solidFill>
                  <a:schemeClr val="tx1"/>
                </a:solidFill>
                <a:latin typeface="+mn-lt"/>
                <a:ea typeface="+mn-ea"/>
                <a:cs typeface="+mn-cs"/>
              </a:rPr>
              <a:t>: " + </a:t>
            </a:r>
            <a:r>
              <a:rPr lang="tr-TR" sz="1200" kern="1200" dirty="0" err="1" smtClean="0">
                <a:solidFill>
                  <a:schemeClr val="tx1"/>
                </a:solidFill>
                <a:latin typeface="+mn-lt"/>
                <a:ea typeface="+mn-ea"/>
                <a:cs typeface="+mn-cs"/>
              </a:rPr>
              <a:t>ort</a:t>
            </a:r>
            <a:r>
              <a:rPr lang="tr-TR" sz="1200" kern="1200" dirty="0" smtClean="0">
                <a:solidFill>
                  <a:schemeClr val="tx1"/>
                </a:solidFill>
                <a:latin typeface="+mn-lt"/>
                <a:ea typeface="+mn-ea"/>
                <a:cs typeface="+mn-cs"/>
              </a:rPr>
              <a:t>)</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69</a:t>
            </a:fld>
            <a:endParaRPr lang="tr-T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262</a:t>
            </a:fld>
            <a:endParaRPr lang="tr-TR"/>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85000" lnSpcReduction="20000"/>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DarkBlue</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raket =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AddRectangle</a:t>
            </a:r>
            <a:r>
              <a:rPr lang="tr-TR" sz="1200" kern="1200" dirty="0" smtClean="0">
                <a:solidFill>
                  <a:schemeClr val="tx1"/>
                </a:solidFill>
                <a:latin typeface="+mn-lt"/>
                <a:ea typeface="+mn-ea"/>
                <a:cs typeface="+mn-cs"/>
              </a:rPr>
              <a:t>(120, 12)</a:t>
            </a:r>
          </a:p>
          <a:p>
            <a:r>
              <a:rPr lang="tr-TR" sz="1200" kern="1200" dirty="0" smtClean="0">
                <a:solidFill>
                  <a:schemeClr val="tx1"/>
                </a:solidFill>
                <a:latin typeface="+mn-lt"/>
                <a:ea typeface="+mn-ea"/>
                <a:cs typeface="+mn-cs"/>
              </a:rPr>
              <a:t>top =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AddEllipse</a:t>
            </a:r>
            <a:r>
              <a:rPr lang="tr-TR" sz="1200" kern="1200" dirty="0" smtClean="0">
                <a:solidFill>
                  <a:schemeClr val="tx1"/>
                </a:solidFill>
                <a:latin typeface="+mn-lt"/>
                <a:ea typeface="+mn-ea"/>
                <a:cs typeface="+mn-cs"/>
              </a:rPr>
              <a:t>(16, 16)</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MouseMove</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FareHareket</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x = 0</a:t>
            </a:r>
          </a:p>
          <a:p>
            <a:r>
              <a:rPr lang="tr-TR" sz="1200" kern="1200" dirty="0" smtClean="0">
                <a:solidFill>
                  <a:schemeClr val="tx1"/>
                </a:solidFill>
                <a:latin typeface="+mn-lt"/>
                <a:ea typeface="+mn-ea"/>
                <a:cs typeface="+mn-cs"/>
              </a:rPr>
              <a:t>y = 0</a:t>
            </a:r>
          </a:p>
          <a:p>
            <a:r>
              <a:rPr lang="tr-TR" sz="1200" kern="1200" dirty="0" err="1" smtClean="0">
                <a:solidFill>
                  <a:schemeClr val="tx1"/>
                </a:solidFill>
                <a:latin typeface="+mn-lt"/>
                <a:ea typeface="+mn-ea"/>
                <a:cs typeface="+mn-cs"/>
              </a:rPr>
              <a:t>deltaX</a:t>
            </a:r>
            <a:r>
              <a:rPr lang="tr-TR" sz="1200" kern="1200" dirty="0" smtClean="0">
                <a:solidFill>
                  <a:schemeClr val="tx1"/>
                </a:solidFill>
                <a:latin typeface="+mn-lt"/>
                <a:ea typeface="+mn-ea"/>
                <a:cs typeface="+mn-cs"/>
              </a:rPr>
              <a:t> = 1</a:t>
            </a:r>
          </a:p>
          <a:p>
            <a:r>
              <a:rPr lang="tr-TR" sz="1200" kern="1200" dirty="0" err="1" smtClean="0">
                <a:solidFill>
                  <a:schemeClr val="tx1"/>
                </a:solidFill>
                <a:latin typeface="+mn-lt"/>
                <a:ea typeface="+mn-ea"/>
                <a:cs typeface="+mn-cs"/>
              </a:rPr>
              <a:t>deltaY</a:t>
            </a:r>
            <a:r>
              <a:rPr lang="tr-TR" sz="1200" kern="1200" dirty="0" smtClean="0">
                <a:solidFill>
                  <a:schemeClr val="tx1"/>
                </a:solidFill>
                <a:latin typeface="+mn-lt"/>
                <a:ea typeface="+mn-ea"/>
                <a:cs typeface="+mn-cs"/>
              </a:rPr>
              <a:t> = 1</a:t>
            </a:r>
          </a:p>
          <a:p>
            <a:r>
              <a:rPr lang="tr-TR" sz="1200" kern="1200" dirty="0" err="1" smtClean="0">
                <a:solidFill>
                  <a:schemeClr val="tx1"/>
                </a:solidFill>
                <a:latin typeface="+mn-lt"/>
                <a:ea typeface="+mn-ea"/>
                <a:cs typeface="+mn-cs"/>
              </a:rPr>
              <a:t>Calistir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x = x + </a:t>
            </a:r>
            <a:r>
              <a:rPr lang="tr-TR" sz="1200" kern="1200" dirty="0" err="1" smtClean="0">
                <a:solidFill>
                  <a:schemeClr val="tx1"/>
                </a:solidFill>
                <a:latin typeface="+mn-lt"/>
                <a:ea typeface="+mn-ea"/>
                <a:cs typeface="+mn-cs"/>
              </a:rPr>
              <a:t>deltaX</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y = y + </a:t>
            </a:r>
            <a:r>
              <a:rPr lang="tr-TR" sz="1200" kern="1200" dirty="0" err="1" smtClean="0">
                <a:solidFill>
                  <a:schemeClr val="tx1"/>
                </a:solidFill>
                <a:latin typeface="+mn-lt"/>
                <a:ea typeface="+mn-ea"/>
                <a:cs typeface="+mn-cs"/>
              </a:rPr>
              <a:t>deltaY</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gw</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gh</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endParaRPr lang="tr-TR"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(x &gt;= </a:t>
            </a:r>
            <a:r>
              <a:rPr lang="en-US" sz="1200" b="1" kern="1200" dirty="0" err="1" smtClean="0">
                <a:solidFill>
                  <a:schemeClr val="tx1"/>
                </a:solidFill>
                <a:latin typeface="+mn-lt"/>
                <a:ea typeface="+mn-ea"/>
                <a:cs typeface="+mn-cs"/>
              </a:rPr>
              <a:t>gw</a:t>
            </a:r>
            <a:r>
              <a:rPr lang="en-US" sz="1200" b="1" kern="1200" dirty="0" smtClean="0">
                <a:solidFill>
                  <a:schemeClr val="tx1"/>
                </a:solidFill>
                <a:latin typeface="+mn-lt"/>
                <a:ea typeface="+mn-ea"/>
                <a:cs typeface="+mn-cs"/>
              </a:rPr>
              <a:t> - 16 or x &lt;= 0)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deltaX</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deltaX</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(y &lt;= 0)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deltaY</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deltaY</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rX</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GetLeft</a:t>
            </a:r>
            <a:r>
              <a:rPr lang="tr-TR" sz="1200" kern="1200" dirty="0" smtClean="0">
                <a:solidFill>
                  <a:schemeClr val="tx1"/>
                </a:solidFill>
                <a:latin typeface="+mn-lt"/>
                <a:ea typeface="+mn-ea"/>
                <a:cs typeface="+mn-cs"/>
              </a:rPr>
              <a:t> (raket)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(y = </a:t>
            </a:r>
            <a:r>
              <a:rPr lang="en-US" sz="1200" b="1" kern="1200" dirty="0" err="1" smtClean="0">
                <a:solidFill>
                  <a:schemeClr val="tx1"/>
                </a:solidFill>
                <a:latin typeface="+mn-lt"/>
                <a:ea typeface="+mn-ea"/>
                <a:cs typeface="+mn-cs"/>
              </a:rPr>
              <a:t>gh</a:t>
            </a:r>
            <a:r>
              <a:rPr lang="en-US" sz="1200" b="1" kern="1200" dirty="0" smtClean="0">
                <a:solidFill>
                  <a:schemeClr val="tx1"/>
                </a:solidFill>
                <a:latin typeface="+mn-lt"/>
                <a:ea typeface="+mn-ea"/>
                <a:cs typeface="+mn-cs"/>
              </a:rPr>
              <a:t> - 28 and x &gt;= </a:t>
            </a:r>
            <a:r>
              <a:rPr lang="en-US" sz="1200" b="1" kern="1200" dirty="0" err="1" smtClean="0">
                <a:solidFill>
                  <a:schemeClr val="tx1"/>
                </a:solidFill>
                <a:latin typeface="+mn-lt"/>
                <a:ea typeface="+mn-ea"/>
                <a:cs typeface="+mn-cs"/>
              </a:rPr>
              <a:t>rX</a:t>
            </a:r>
            <a:r>
              <a:rPr lang="en-US" sz="1200" b="1" kern="1200" dirty="0" smtClean="0">
                <a:solidFill>
                  <a:schemeClr val="tx1"/>
                </a:solidFill>
                <a:latin typeface="+mn-lt"/>
                <a:ea typeface="+mn-ea"/>
                <a:cs typeface="+mn-cs"/>
              </a:rPr>
              <a:t> and x &lt;= </a:t>
            </a:r>
            <a:r>
              <a:rPr lang="en-US" sz="1200" b="1" kern="1200" dirty="0" err="1" smtClean="0">
                <a:solidFill>
                  <a:schemeClr val="tx1"/>
                </a:solidFill>
                <a:latin typeface="+mn-lt"/>
                <a:ea typeface="+mn-ea"/>
                <a:cs typeface="+mn-cs"/>
              </a:rPr>
              <a:t>rX</a:t>
            </a:r>
            <a:r>
              <a:rPr lang="en-US" sz="1200" b="1" kern="1200" dirty="0" smtClean="0">
                <a:solidFill>
                  <a:schemeClr val="tx1"/>
                </a:solidFill>
                <a:latin typeface="+mn-lt"/>
                <a:ea typeface="+mn-ea"/>
                <a:cs typeface="+mn-cs"/>
              </a:rPr>
              <a:t> + 120)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deltaY</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deltaY</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(top, x, y)</a:t>
            </a:r>
          </a:p>
          <a:p>
            <a:r>
              <a:rPr lang="tr-TR" sz="1200" kern="1200" dirty="0" smtClean="0">
                <a:solidFill>
                  <a:schemeClr val="tx1"/>
                </a:solidFill>
                <a:latin typeface="+mn-lt"/>
                <a:ea typeface="+mn-ea"/>
                <a:cs typeface="+mn-cs"/>
              </a:rPr>
              <a:t>  Program.</a:t>
            </a:r>
            <a:r>
              <a:rPr lang="tr-TR" sz="1200" kern="1200" dirty="0" err="1" smtClean="0">
                <a:solidFill>
                  <a:schemeClr val="tx1"/>
                </a:solidFill>
                <a:latin typeface="+mn-lt"/>
                <a:ea typeface="+mn-ea"/>
                <a:cs typeface="+mn-cs"/>
              </a:rPr>
              <a:t>Delay</a:t>
            </a:r>
            <a:r>
              <a:rPr lang="tr-TR" sz="1200" kern="1200" dirty="0" smtClean="0">
                <a:solidFill>
                  <a:schemeClr val="tx1"/>
                </a:solidFill>
                <a:latin typeface="+mn-lt"/>
                <a:ea typeface="+mn-ea"/>
                <a:cs typeface="+mn-cs"/>
              </a:rPr>
              <a:t>(5)</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(y &lt; </a:t>
            </a:r>
            <a:r>
              <a:rPr lang="tr-TR" sz="1200" b="1" kern="1200" dirty="0" err="1" smtClean="0">
                <a:solidFill>
                  <a:schemeClr val="tx1"/>
                </a:solidFill>
                <a:latin typeface="+mn-lt"/>
                <a:ea typeface="+mn-ea"/>
                <a:cs typeface="+mn-cs"/>
              </a:rPr>
              <a:t>gh</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Goto</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Calistir</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ShowMessage</a:t>
            </a:r>
            <a:r>
              <a:rPr lang="tr-TR" sz="1200" kern="1200" dirty="0" smtClean="0">
                <a:solidFill>
                  <a:schemeClr val="tx1"/>
                </a:solidFill>
                <a:latin typeface="+mn-lt"/>
                <a:ea typeface="+mn-ea"/>
                <a:cs typeface="+mn-cs"/>
              </a:rPr>
              <a:t>("Kaybettiniz", "Raket")</a:t>
            </a: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FareHareket</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raketX</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MouseX</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(raket, </a:t>
            </a:r>
            <a:r>
              <a:rPr lang="tr-TR" sz="1200" kern="1200" dirty="0" err="1" smtClean="0">
                <a:solidFill>
                  <a:schemeClr val="tx1"/>
                </a:solidFill>
                <a:latin typeface="+mn-lt"/>
                <a:ea typeface="+mn-ea"/>
                <a:cs typeface="+mn-cs"/>
              </a:rPr>
              <a:t>raketX</a:t>
            </a:r>
            <a:r>
              <a:rPr lang="tr-TR" sz="1200" kern="1200" dirty="0" smtClean="0">
                <a:solidFill>
                  <a:schemeClr val="tx1"/>
                </a:solidFill>
                <a:latin typeface="+mn-lt"/>
                <a:ea typeface="+mn-ea"/>
                <a:cs typeface="+mn-cs"/>
              </a:rPr>
              <a:t> - 60,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- 12)</a:t>
            </a:r>
          </a:p>
          <a:p>
            <a:r>
              <a:rPr lang="tr-TR" sz="1200" b="1" kern="1200" dirty="0" err="1" smtClean="0">
                <a:solidFill>
                  <a:schemeClr val="tx1"/>
                </a:solidFill>
                <a:latin typeface="+mn-lt"/>
                <a:ea typeface="+mn-ea"/>
                <a:cs typeface="+mn-cs"/>
              </a:rPr>
              <a:t>EndSub</a:t>
            </a:r>
            <a:endParaRPr lang="tr-TR" sz="1200" b="1"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263</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Clock</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Hour</a:t>
            </a:r>
            <a:r>
              <a:rPr lang="tr-TR" sz="1200" b="1" kern="1200" dirty="0" smtClean="0">
                <a:solidFill>
                  <a:schemeClr val="tx1"/>
                </a:solidFill>
                <a:latin typeface="+mn-lt"/>
                <a:ea typeface="+mn-ea"/>
                <a:cs typeface="+mn-cs"/>
              </a:rPr>
              <a:t> &lt; 12)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Gunaydin</a:t>
            </a:r>
            <a:r>
              <a:rPr lang="tr-TR" sz="1200" kern="1200" dirty="0" smtClean="0">
                <a:solidFill>
                  <a:schemeClr val="tx1"/>
                </a:solidFill>
                <a:latin typeface="+mn-lt"/>
                <a:ea typeface="+mn-ea"/>
                <a:cs typeface="+mn-cs"/>
              </a:rPr>
              <a:t> " + ad)</a:t>
            </a:r>
          </a:p>
          <a:p>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aksamlar " + ad)</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71</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Clock</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Hour</a:t>
            </a:r>
            <a:r>
              <a:rPr lang="tr-TR" sz="1200" b="1" kern="1200" dirty="0" smtClean="0">
                <a:solidFill>
                  <a:schemeClr val="tx1"/>
                </a:solidFill>
                <a:latin typeface="+mn-lt"/>
                <a:ea typeface="+mn-ea"/>
                <a:cs typeface="+mn-cs"/>
              </a:rPr>
              <a:t> &lt; 12)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Gunaydin</a:t>
            </a:r>
            <a:r>
              <a:rPr lang="tr-TR" sz="1200" kern="1200" dirty="0" smtClean="0">
                <a:solidFill>
                  <a:schemeClr val="tx1"/>
                </a:solidFill>
                <a:latin typeface="+mn-lt"/>
                <a:ea typeface="+mn-ea"/>
                <a:cs typeface="+mn-cs"/>
              </a:rPr>
              <a:t> " + ad)</a:t>
            </a:r>
          </a:p>
          <a:p>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aksamlar " + ad)</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72</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Clock</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Hour</a:t>
            </a:r>
            <a:r>
              <a:rPr lang="tr-TR" sz="1200" b="1" kern="1200" dirty="0" smtClean="0">
                <a:solidFill>
                  <a:schemeClr val="tx1"/>
                </a:solidFill>
                <a:latin typeface="+mn-lt"/>
                <a:ea typeface="+mn-ea"/>
                <a:cs typeface="+mn-cs"/>
              </a:rPr>
              <a:t> &lt; 6)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geceler " + ad)</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&gt;= 6 And </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&lt; 12)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Gunaydin</a:t>
            </a:r>
            <a:r>
              <a:rPr lang="tr-TR" sz="1200" kern="1200" dirty="0" smtClean="0">
                <a:solidFill>
                  <a:schemeClr val="tx1"/>
                </a:solidFill>
                <a:latin typeface="+mn-lt"/>
                <a:ea typeface="+mn-ea"/>
                <a:cs typeface="+mn-cs"/>
              </a:rPr>
              <a:t> " + ad)</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&gt;= 12 And </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&lt; 17)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gunler</a:t>
            </a:r>
            <a:r>
              <a:rPr lang="tr-TR" sz="1200" kern="1200" dirty="0" smtClean="0">
                <a:solidFill>
                  <a:schemeClr val="tx1"/>
                </a:solidFill>
                <a:latin typeface="+mn-lt"/>
                <a:ea typeface="+mn-ea"/>
                <a:cs typeface="+mn-cs"/>
              </a:rPr>
              <a:t> " + ad)</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&gt;= 17 And </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&lt; 24)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aksamlar " + ad)</a:t>
            </a:r>
          </a:p>
          <a:p>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76</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Clock</a:t>
            </a:r>
            <a:r>
              <a:rPr lang="tr-TR" sz="1200" b="1" kern="1200" dirty="0" smtClean="0">
                <a:solidFill>
                  <a:schemeClr val="tx1"/>
                </a:solidFill>
                <a:latin typeface="+mn-lt"/>
                <a:ea typeface="+mn-ea"/>
                <a:cs typeface="+mn-cs"/>
              </a:rPr>
              <a:t>.</a:t>
            </a:r>
            <a:r>
              <a:rPr lang="tr-TR" sz="1200" b="1" kern="1200" dirty="0" err="1" smtClean="0">
                <a:solidFill>
                  <a:schemeClr val="tx1"/>
                </a:solidFill>
                <a:latin typeface="+mn-lt"/>
                <a:ea typeface="+mn-ea"/>
                <a:cs typeface="+mn-cs"/>
              </a:rPr>
              <a:t>Hour</a:t>
            </a:r>
            <a:r>
              <a:rPr lang="tr-TR" sz="1200" b="1" kern="1200" dirty="0" smtClean="0">
                <a:solidFill>
                  <a:schemeClr val="tx1"/>
                </a:solidFill>
                <a:latin typeface="+mn-lt"/>
                <a:ea typeface="+mn-ea"/>
                <a:cs typeface="+mn-cs"/>
              </a:rPr>
              <a:t> &lt; 6)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geceler " + ad)</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&gt;= 6 And </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&lt; 12)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Gunaydin</a:t>
            </a:r>
            <a:r>
              <a:rPr lang="tr-TR" sz="1200" kern="1200" dirty="0" smtClean="0">
                <a:solidFill>
                  <a:schemeClr val="tx1"/>
                </a:solidFill>
                <a:latin typeface="+mn-lt"/>
                <a:ea typeface="+mn-ea"/>
                <a:cs typeface="+mn-cs"/>
              </a:rPr>
              <a:t> " + ad)</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&gt;= 12 And </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&lt; 17)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gunler</a:t>
            </a:r>
            <a:r>
              <a:rPr lang="tr-TR" sz="1200" kern="1200" dirty="0" smtClean="0">
                <a:solidFill>
                  <a:schemeClr val="tx1"/>
                </a:solidFill>
                <a:latin typeface="+mn-lt"/>
                <a:ea typeface="+mn-ea"/>
                <a:cs typeface="+mn-cs"/>
              </a:rPr>
              <a:t> " + ad)</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If(</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&gt;= 17 And </a:t>
            </a:r>
            <a:r>
              <a:rPr lang="en-US" sz="1200" b="1" kern="1200" dirty="0" err="1" smtClean="0">
                <a:solidFill>
                  <a:schemeClr val="tx1"/>
                </a:solidFill>
                <a:latin typeface="+mn-lt"/>
                <a:ea typeface="+mn-ea"/>
                <a:cs typeface="+mn-cs"/>
              </a:rPr>
              <a:t>Clock.Hour</a:t>
            </a:r>
            <a:r>
              <a:rPr lang="en-US" sz="1200" b="1" kern="1200" dirty="0" smtClean="0">
                <a:solidFill>
                  <a:schemeClr val="tx1"/>
                </a:solidFill>
                <a:latin typeface="+mn-lt"/>
                <a:ea typeface="+mn-ea"/>
                <a:cs typeface="+mn-cs"/>
              </a:rPr>
              <a:t> &lt; 24) Then</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Iyi</a:t>
            </a:r>
            <a:r>
              <a:rPr lang="tr-TR" sz="1200" kern="1200" dirty="0" smtClean="0">
                <a:solidFill>
                  <a:schemeClr val="tx1"/>
                </a:solidFill>
                <a:latin typeface="+mn-lt"/>
                <a:ea typeface="+mn-ea"/>
                <a:cs typeface="+mn-cs"/>
              </a:rPr>
              <a:t> aksamlar " + ad)</a:t>
            </a:r>
          </a:p>
          <a:p>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77</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("Bir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r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Remainder</a:t>
            </a:r>
            <a:r>
              <a:rPr lang="tr-TR" sz="1200" kern="1200" dirty="0" smtClean="0">
                <a:solidFill>
                  <a:schemeClr val="tx1"/>
                </a:solidFill>
                <a:latin typeface="+mn-lt"/>
                <a:ea typeface="+mn-ea"/>
                <a:cs typeface="+mn-cs"/>
              </a:rPr>
              <a:t>(a, 2)</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(r = 0)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Cift</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a:t>
            </a:r>
          </a:p>
          <a:p>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("Tek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81</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i=1</a:t>
            </a:r>
          </a:p>
          <a:p>
            <a:r>
              <a:rPr lang="tr-TR" sz="1200" kern="1200" dirty="0" smtClean="0">
                <a:solidFill>
                  <a:schemeClr val="tx1"/>
                </a:solidFill>
                <a:latin typeface="+mn-lt"/>
                <a:ea typeface="+mn-ea"/>
                <a:cs typeface="+mn-cs"/>
              </a:rPr>
              <a:t>listele:</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a:t>
            </a:r>
          </a:p>
          <a:p>
            <a:r>
              <a:rPr lang="tr-TR" sz="1200" kern="1200" dirty="0" smtClean="0">
                <a:solidFill>
                  <a:schemeClr val="tx1"/>
                </a:solidFill>
                <a:latin typeface="+mn-lt"/>
                <a:ea typeface="+mn-ea"/>
                <a:cs typeface="+mn-cs"/>
              </a:rPr>
              <a:t>i=i+1</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(i&lt;25)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Goto</a:t>
            </a:r>
            <a:r>
              <a:rPr lang="tr-TR" sz="1200" b="1" kern="1200" dirty="0" smtClean="0">
                <a:solidFill>
                  <a:schemeClr val="tx1"/>
                </a:solidFill>
                <a:latin typeface="+mn-lt"/>
                <a:ea typeface="+mn-ea"/>
                <a:cs typeface="+mn-cs"/>
              </a:rPr>
              <a:t> listele</a:t>
            </a:r>
          </a:p>
          <a:p>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85</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basla:</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("Bir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r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Remainder</a:t>
            </a:r>
            <a:r>
              <a:rPr lang="tr-TR" sz="1200" kern="1200" dirty="0" smtClean="0">
                <a:solidFill>
                  <a:schemeClr val="tx1"/>
                </a:solidFill>
                <a:latin typeface="+mn-lt"/>
                <a:ea typeface="+mn-ea"/>
                <a:cs typeface="+mn-cs"/>
              </a:rPr>
              <a:t>(a, 2)</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(r = 0)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Cift</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a:t>
            </a:r>
          </a:p>
          <a:p>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("Tek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Goto</a:t>
            </a:r>
            <a:r>
              <a:rPr lang="tr-TR" sz="1200" b="1" kern="1200" dirty="0" smtClean="0">
                <a:solidFill>
                  <a:schemeClr val="tx1"/>
                </a:solidFill>
                <a:latin typeface="+mn-lt"/>
                <a:ea typeface="+mn-ea"/>
                <a:cs typeface="+mn-cs"/>
              </a:rPr>
              <a:t> basla</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93</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("Merhaba " + ad)</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41</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24</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96</a:t>
            </a:fld>
            <a:endParaRPr lang="tr-T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For </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=1 To 24 Step 2</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102</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For </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=10 To 1 Step -1</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103</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For </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=5 To 30 Step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104</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 = 100</a:t>
            </a:r>
          </a:p>
          <a:p>
            <a:r>
              <a:rPr lang="tr-TR" sz="1200" b="1" kern="1200" dirty="0" err="1" smtClean="0">
                <a:solidFill>
                  <a:schemeClr val="tx1"/>
                </a:solidFill>
                <a:latin typeface="+mn-lt"/>
                <a:ea typeface="+mn-ea"/>
                <a:cs typeface="+mn-cs"/>
              </a:rPr>
              <a:t>While</a:t>
            </a:r>
            <a:r>
              <a:rPr lang="tr-TR" sz="1200" b="1" kern="1200" dirty="0" smtClean="0">
                <a:solidFill>
                  <a:schemeClr val="tx1"/>
                </a:solidFill>
                <a:latin typeface="+mn-lt"/>
                <a:ea typeface="+mn-ea"/>
                <a:cs typeface="+mn-cs"/>
              </a:rPr>
              <a:t> (a &gt; 1)</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a:t>
            </a:r>
          </a:p>
          <a:p>
            <a:r>
              <a:rPr lang="tr-TR" sz="1200" kern="1200" dirty="0" smtClean="0">
                <a:solidFill>
                  <a:schemeClr val="tx1"/>
                </a:solidFill>
                <a:latin typeface="+mn-lt"/>
                <a:ea typeface="+mn-ea"/>
                <a:cs typeface="+mn-cs"/>
              </a:rPr>
              <a:t>  a = a / 2</a:t>
            </a:r>
          </a:p>
          <a:p>
            <a:r>
              <a:rPr lang="tr-TR" sz="1200" b="1" kern="1200" dirty="0" err="1" smtClean="0">
                <a:solidFill>
                  <a:schemeClr val="tx1"/>
                </a:solidFill>
                <a:latin typeface="+mn-lt"/>
                <a:ea typeface="+mn-ea"/>
                <a:cs typeface="+mn-cs"/>
              </a:rPr>
              <a:t>EndWhile</a:t>
            </a:r>
            <a:endParaRPr lang="tr-TR" sz="1200" b="1"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105</a:t>
            </a:fld>
            <a:endParaRPr lang="tr-T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 = 100</a:t>
            </a:r>
          </a:p>
          <a:p>
            <a:r>
              <a:rPr lang="tr-TR" sz="1200" kern="1200" dirty="0" smtClean="0">
                <a:solidFill>
                  <a:schemeClr val="tx1"/>
                </a:solidFill>
                <a:latin typeface="+mn-lt"/>
                <a:ea typeface="+mn-ea"/>
                <a:cs typeface="+mn-cs"/>
              </a:rPr>
              <a:t>Basla:</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a:t>
            </a:r>
          </a:p>
          <a:p>
            <a:r>
              <a:rPr lang="tr-TR" sz="1200" kern="1200" dirty="0" smtClean="0">
                <a:solidFill>
                  <a:schemeClr val="tx1"/>
                </a:solidFill>
                <a:latin typeface="+mn-lt"/>
                <a:ea typeface="+mn-ea"/>
                <a:cs typeface="+mn-cs"/>
              </a:rPr>
              <a:t>a = a / 2</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(a &gt; 1)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Goto</a:t>
            </a:r>
            <a:r>
              <a:rPr lang="tr-TR" sz="1200" b="1" kern="1200" dirty="0" smtClean="0">
                <a:solidFill>
                  <a:schemeClr val="tx1"/>
                </a:solidFill>
                <a:latin typeface="+mn-lt"/>
                <a:ea typeface="+mn-ea"/>
                <a:cs typeface="+mn-cs"/>
              </a:rPr>
              <a:t> Basla</a:t>
            </a:r>
          </a:p>
          <a:p>
            <a:r>
              <a:rPr lang="tr-TR" sz="1200" b="1" kern="1200" dirty="0" err="1" smtClean="0">
                <a:solidFill>
                  <a:schemeClr val="tx1"/>
                </a:solidFill>
                <a:latin typeface="+mn-lt"/>
                <a:ea typeface="+mn-ea"/>
                <a:cs typeface="+mn-cs"/>
              </a:rPr>
              <a:t>EndIf</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108</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112</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113</a:t>
            </a:fld>
            <a:endParaRPr lang="tr-T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SteelBlue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Title</a:t>
            </a:r>
            <a:r>
              <a:rPr lang="tr-TR" sz="1200" kern="1200" dirty="0" smtClean="0">
                <a:solidFill>
                  <a:schemeClr val="tx1"/>
                </a:solidFill>
                <a:latin typeface="+mn-lt"/>
                <a:ea typeface="+mn-ea"/>
                <a:cs typeface="+mn-cs"/>
              </a:rPr>
              <a:t> = "Grafik Pencerem"</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320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116</a:t>
            </a:fld>
            <a:endParaRPr lang="tr-T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"#8B008B"</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Title</a:t>
            </a:r>
            <a:r>
              <a:rPr lang="tr-TR" sz="1200" kern="1200" dirty="0" smtClean="0">
                <a:solidFill>
                  <a:schemeClr val="tx1"/>
                </a:solidFill>
                <a:latin typeface="+mn-lt"/>
                <a:ea typeface="+mn-ea"/>
                <a:cs typeface="+mn-cs"/>
              </a:rPr>
              <a:t> = "Grafik Pencerem"</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320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118</a:t>
            </a:fld>
            <a:endParaRPr 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("Merhaba " + ad + ".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Nasilsin</a:t>
            </a:r>
            <a:r>
              <a:rPr lang="tr-TR" sz="1200" kern="1200" dirty="0" smtClean="0">
                <a:solidFill>
                  <a:schemeClr val="tx1"/>
                </a:solidFill>
                <a:latin typeface="+mn-lt"/>
                <a:ea typeface="+mn-ea"/>
                <a:cs typeface="+mn-cs"/>
              </a:rPr>
              <a:t> " + ad + "?")</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52</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SteelBlue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Title</a:t>
            </a:r>
            <a:r>
              <a:rPr lang="tr-TR" sz="1200" kern="1200" dirty="0" smtClean="0">
                <a:solidFill>
                  <a:schemeClr val="tx1"/>
                </a:solidFill>
                <a:latin typeface="+mn-lt"/>
                <a:ea typeface="+mn-ea"/>
                <a:cs typeface="+mn-cs"/>
              </a:rPr>
              <a:t> = "Grafik Pencerem"</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320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119</a:t>
            </a:fld>
            <a:endParaRPr lang="tr-T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DrawLine</a:t>
            </a:r>
            <a:r>
              <a:rPr lang="tr-TR" sz="1200" kern="1200" dirty="0" smtClean="0">
                <a:solidFill>
                  <a:schemeClr val="tx1"/>
                </a:solidFill>
                <a:latin typeface="+mn-lt"/>
                <a:ea typeface="+mn-ea"/>
                <a:cs typeface="+mn-cs"/>
              </a:rPr>
              <a:t>(10, 10, 100, 100)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DrawLine</a:t>
            </a:r>
            <a:r>
              <a:rPr lang="tr-TR" sz="1200" kern="1200" dirty="0" smtClean="0">
                <a:solidFill>
                  <a:schemeClr val="tx1"/>
                </a:solidFill>
                <a:latin typeface="+mn-lt"/>
                <a:ea typeface="+mn-ea"/>
                <a:cs typeface="+mn-cs"/>
              </a:rPr>
              <a:t>(10, 100, 100, 10)</a:t>
            </a: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123</a:t>
            </a:fld>
            <a:endParaRPr lang="tr-T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DrawLine</a:t>
            </a:r>
            <a:r>
              <a:rPr lang="tr-TR" sz="1200" kern="1200" dirty="0" smtClean="0">
                <a:solidFill>
                  <a:schemeClr val="tx1"/>
                </a:solidFill>
                <a:latin typeface="+mn-lt"/>
                <a:ea typeface="+mn-ea"/>
                <a:cs typeface="+mn-cs"/>
              </a:rPr>
              <a:t>(10, 10, 100, 100)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128</a:t>
            </a:fld>
            <a:endParaRPr lang="tr-T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160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endParaRPr lang="tr-T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For a = 1 To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PenWidth</a:t>
            </a:r>
            <a:r>
              <a:rPr lang="tr-TR" sz="1200" kern="1200" dirty="0" smtClean="0">
                <a:solidFill>
                  <a:schemeClr val="tx1"/>
                </a:solidFill>
                <a:latin typeface="+mn-lt"/>
                <a:ea typeface="+mn-ea"/>
                <a:cs typeface="+mn-cs"/>
              </a:rPr>
              <a:t> = a</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GraphicsWindow.DrawLine</a:t>
            </a:r>
            <a:r>
              <a:rPr lang="en-US" sz="1200" kern="1200" dirty="0" smtClean="0">
                <a:solidFill>
                  <a:schemeClr val="tx1"/>
                </a:solidFill>
                <a:latin typeface="+mn-lt"/>
                <a:ea typeface="+mn-ea"/>
                <a:cs typeface="+mn-cs"/>
              </a:rPr>
              <a:t>(20, a * 15, 180, a * 15)</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132</a:t>
            </a:fld>
            <a:endParaRPr lang="tr-T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160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endParaRPr lang="tr-T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For a = 1 To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PenWidth</a:t>
            </a:r>
            <a:r>
              <a:rPr lang="tr-TR" sz="1200" kern="1200" dirty="0" smtClean="0">
                <a:solidFill>
                  <a:schemeClr val="tx1"/>
                </a:solidFill>
                <a:latin typeface="+mn-lt"/>
                <a:ea typeface="+mn-ea"/>
                <a:cs typeface="+mn-cs"/>
              </a:rPr>
              <a:t> = a</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GraphicsWindow.DrawLine</a:t>
            </a:r>
            <a:r>
              <a:rPr lang="en-US" sz="1200" kern="1200" dirty="0" smtClean="0">
                <a:solidFill>
                  <a:schemeClr val="tx1"/>
                </a:solidFill>
                <a:latin typeface="+mn-lt"/>
                <a:ea typeface="+mn-ea"/>
                <a:cs typeface="+mn-cs"/>
              </a:rPr>
              <a:t>(20, a * 15, 180, a * 15)</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133</a:t>
            </a:fld>
            <a:endParaRPr lang="tr-T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160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Blue</a:t>
            </a:r>
            <a:r>
              <a:rPr lang="tr-TR" sz="1200" kern="1200" dirty="0" smtClean="0">
                <a:solidFill>
                  <a:schemeClr val="tx1"/>
                </a:solidFill>
                <a:latin typeface="+mn-lt"/>
                <a:ea typeface="+mn-ea"/>
                <a:cs typeface="+mn-cs"/>
              </a:rPr>
              <a:t>"</a:t>
            </a:r>
          </a:p>
          <a:p>
            <a:endParaRPr lang="tr-TR"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For a = 1 To 10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PenWidth</a:t>
            </a:r>
            <a:r>
              <a:rPr lang="tr-TR" sz="1200" kern="1200" dirty="0" smtClean="0">
                <a:solidFill>
                  <a:schemeClr val="tx1"/>
                </a:solidFill>
                <a:latin typeface="+mn-lt"/>
                <a:ea typeface="+mn-ea"/>
                <a:cs typeface="+mn-cs"/>
              </a:rPr>
              <a:t> = a</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GraphicsWindow.DrawLine</a:t>
            </a:r>
            <a:r>
              <a:rPr lang="en-US" sz="1200" kern="1200" dirty="0" smtClean="0">
                <a:solidFill>
                  <a:schemeClr val="tx1"/>
                </a:solidFill>
                <a:latin typeface="+mn-lt"/>
                <a:ea typeface="+mn-ea"/>
                <a:cs typeface="+mn-cs"/>
              </a:rPr>
              <a:t>(20, a * 15, 180, a * 15)</a:t>
            </a:r>
          </a:p>
          <a:p>
            <a:r>
              <a:rPr lang="tr-TR" sz="1200" b="1" kern="1200" smtClean="0">
                <a:solidFill>
                  <a:schemeClr val="tx1"/>
                </a:solidFill>
                <a:latin typeface="+mn-lt"/>
                <a:ea typeface="+mn-ea"/>
                <a:cs typeface="+mn-cs"/>
              </a:rPr>
              <a:t>endfor</a:t>
            </a:r>
            <a:endParaRPr lang="tr-TR"/>
          </a:p>
        </p:txBody>
      </p:sp>
      <p:sp>
        <p:nvSpPr>
          <p:cNvPr id="4" name="3 Slayt Numarası Yer Tutucusu"/>
          <p:cNvSpPr>
            <a:spLocks noGrp="1"/>
          </p:cNvSpPr>
          <p:nvPr>
            <p:ph type="sldNum" sz="quarter" idx="10"/>
          </p:nvPr>
        </p:nvSpPr>
        <p:spPr/>
        <p:txBody>
          <a:bodyPr/>
          <a:lstStyle/>
          <a:p>
            <a:fld id="{1BBDC8B7-7554-486D-8510-37D6C61EF099}" type="slidenum">
              <a:rPr lang="tr-TR" smtClean="0"/>
              <a:pPr/>
              <a:t>134</a:t>
            </a:fld>
            <a:endParaRPr lang="tr-T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400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300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Red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DrawRectangle</a:t>
            </a:r>
            <a:r>
              <a:rPr lang="tr-TR" sz="1200" kern="1200" dirty="0" smtClean="0">
                <a:solidFill>
                  <a:schemeClr val="tx1"/>
                </a:solidFill>
                <a:latin typeface="+mn-lt"/>
                <a:ea typeface="+mn-ea"/>
                <a:cs typeface="+mn-cs"/>
              </a:rPr>
              <a:t>(20, 20, 300, 60)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GraphicsWindow.FillRectangle</a:t>
            </a:r>
            <a:r>
              <a:rPr lang="en-US" sz="1200" kern="1200" dirty="0" smtClean="0">
                <a:solidFill>
                  <a:schemeClr val="tx1"/>
                </a:solidFill>
                <a:latin typeface="+mn-lt"/>
                <a:ea typeface="+mn-ea"/>
                <a:cs typeface="+mn-cs"/>
              </a:rPr>
              <a:t> (60, 100, 300, 60)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136</a:t>
            </a:fld>
            <a:endParaRPr lang="tr-T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400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300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Red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DrawRectangle</a:t>
            </a:r>
            <a:r>
              <a:rPr lang="tr-TR" sz="1200" kern="1200" dirty="0" smtClean="0">
                <a:solidFill>
                  <a:schemeClr val="tx1"/>
                </a:solidFill>
                <a:latin typeface="+mn-lt"/>
                <a:ea typeface="+mn-ea"/>
                <a:cs typeface="+mn-cs"/>
              </a:rPr>
              <a:t>(20, 20, 300, 60)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GraphicsWindow.FillRectangle</a:t>
            </a:r>
            <a:r>
              <a:rPr lang="en-US" sz="1200" kern="1200" dirty="0" smtClean="0">
                <a:solidFill>
                  <a:schemeClr val="tx1"/>
                </a:solidFill>
                <a:latin typeface="+mn-lt"/>
                <a:ea typeface="+mn-ea"/>
                <a:cs typeface="+mn-cs"/>
              </a:rPr>
              <a:t> (60, 100, 300, 60)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137</a:t>
            </a:fld>
            <a:endParaRPr lang="tr-T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400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300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Red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DrawEllipse</a:t>
            </a:r>
            <a:r>
              <a:rPr lang="tr-TR" sz="1200" kern="1200" dirty="0" smtClean="0">
                <a:solidFill>
                  <a:schemeClr val="tx1"/>
                </a:solidFill>
                <a:latin typeface="+mn-lt"/>
                <a:ea typeface="+mn-ea"/>
                <a:cs typeface="+mn-cs"/>
              </a:rPr>
              <a:t>(20, 20, 300, 60)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GraphicsWindow.FillEllipse</a:t>
            </a:r>
            <a:r>
              <a:rPr lang="en-US" sz="1200" kern="1200" dirty="0" smtClean="0">
                <a:solidFill>
                  <a:schemeClr val="tx1"/>
                </a:solidFill>
                <a:latin typeface="+mn-lt"/>
                <a:ea typeface="+mn-ea"/>
                <a:cs typeface="+mn-cs"/>
              </a:rPr>
              <a:t> (60, 100, 300, 60)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141</a:t>
            </a:fld>
            <a:endParaRPr lang="tr-T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400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300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Red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DrawEllipse</a:t>
            </a:r>
            <a:r>
              <a:rPr lang="tr-TR" sz="1200" kern="1200" dirty="0" smtClean="0">
                <a:solidFill>
                  <a:schemeClr val="tx1"/>
                </a:solidFill>
                <a:latin typeface="+mn-lt"/>
                <a:ea typeface="+mn-ea"/>
                <a:cs typeface="+mn-cs"/>
              </a:rPr>
              <a:t>(20, 20, 300, 60)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GraphicsWindow.FillEllipse</a:t>
            </a:r>
            <a:r>
              <a:rPr lang="en-US" sz="1200" kern="1200" dirty="0" smtClean="0">
                <a:solidFill>
                  <a:schemeClr val="tx1"/>
                </a:solidFill>
                <a:latin typeface="+mn-lt"/>
                <a:ea typeface="+mn-ea"/>
                <a:cs typeface="+mn-cs"/>
              </a:rPr>
              <a:t> (60, 100, 300, 60)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142</a:t>
            </a:fld>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 = 10</a:t>
            </a:r>
          </a:p>
          <a:p>
            <a:r>
              <a:rPr lang="tr-TR" sz="1200" kern="1200" dirty="0" smtClean="0">
                <a:solidFill>
                  <a:schemeClr val="tx1"/>
                </a:solidFill>
                <a:latin typeface="+mn-lt"/>
                <a:ea typeface="+mn-ea"/>
                <a:cs typeface="+mn-cs"/>
              </a:rPr>
              <a:t>b = 20</a:t>
            </a:r>
          </a:p>
          <a:p>
            <a:r>
              <a:rPr lang="tr-TR" sz="1200" kern="1200" dirty="0" smtClean="0">
                <a:solidFill>
                  <a:schemeClr val="tx1"/>
                </a:solidFill>
                <a:latin typeface="+mn-lt"/>
                <a:ea typeface="+mn-ea"/>
                <a:cs typeface="+mn-cs"/>
              </a:rPr>
              <a:t>c = a + b</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(c)</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56</a:t>
            </a:fld>
            <a:endParaRPr lang="tr-T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400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300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Red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DrawEllipse</a:t>
            </a:r>
            <a:r>
              <a:rPr lang="tr-TR" sz="1200" kern="1200" dirty="0" smtClean="0">
                <a:solidFill>
                  <a:schemeClr val="tx1"/>
                </a:solidFill>
                <a:latin typeface="+mn-lt"/>
                <a:ea typeface="+mn-ea"/>
                <a:cs typeface="+mn-cs"/>
              </a:rPr>
              <a:t>(20, 20, 300, 60)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GraphicsWindow.FillEllipse</a:t>
            </a:r>
            <a:r>
              <a:rPr lang="en-US" sz="1200" kern="1200" dirty="0" smtClean="0">
                <a:solidFill>
                  <a:schemeClr val="tx1"/>
                </a:solidFill>
                <a:latin typeface="+mn-lt"/>
                <a:ea typeface="+mn-ea"/>
                <a:cs typeface="+mn-cs"/>
              </a:rPr>
              <a:t> (60, 100, 300, 60)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145</a:t>
            </a:fld>
            <a:endParaRPr lang="tr-T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400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300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Red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DrawEllipse</a:t>
            </a:r>
            <a:r>
              <a:rPr lang="tr-TR" sz="1200" kern="1200" dirty="0" smtClean="0">
                <a:solidFill>
                  <a:schemeClr val="tx1"/>
                </a:solidFill>
                <a:latin typeface="+mn-lt"/>
                <a:ea typeface="+mn-ea"/>
                <a:cs typeface="+mn-cs"/>
              </a:rPr>
              <a:t>(20, 20, 300, 60)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Green</a:t>
            </a:r>
            <a:r>
              <a:rPr lang="tr-TR" sz="1200" kern="1200" dirty="0" smtClean="0">
                <a:solidFill>
                  <a:schemeClr val="tx1"/>
                </a:solidFill>
                <a:latin typeface="+mn-lt"/>
                <a:ea typeface="+mn-ea"/>
                <a:cs typeface="+mn-cs"/>
              </a:rPr>
              <a:t>"</a:t>
            </a:r>
          </a:p>
          <a:p>
            <a:r>
              <a:rPr lang="en-US" sz="1200" kern="1200" dirty="0" err="1" smtClean="0">
                <a:solidFill>
                  <a:schemeClr val="tx1"/>
                </a:solidFill>
                <a:latin typeface="+mn-lt"/>
                <a:ea typeface="+mn-ea"/>
                <a:cs typeface="+mn-cs"/>
              </a:rPr>
              <a:t>GraphicsWindow.FillEllipse</a:t>
            </a:r>
            <a:r>
              <a:rPr lang="en-US" sz="1200" kern="1200" dirty="0" smtClean="0">
                <a:solidFill>
                  <a:schemeClr val="tx1"/>
                </a:solidFill>
                <a:latin typeface="+mn-lt"/>
                <a:ea typeface="+mn-ea"/>
                <a:cs typeface="+mn-cs"/>
              </a:rPr>
              <a:t> (60, 100, 300, 60)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146</a:t>
            </a:fld>
            <a:endParaRPr lang="tr-T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LightBlue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200</a:t>
            </a:r>
          </a:p>
          <a:p>
            <a:r>
              <a:rPr lang="en-US" sz="1200" b="1" kern="1200" dirty="0" smtClean="0">
                <a:solidFill>
                  <a:schemeClr val="tx1"/>
                </a:solidFill>
                <a:latin typeface="+mn-lt"/>
                <a:ea typeface="+mn-ea"/>
                <a:cs typeface="+mn-cs"/>
              </a:rPr>
              <a:t>For </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 1 To 100 Step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DrawRectangle</a:t>
            </a:r>
            <a:r>
              <a:rPr lang="tr-TR" sz="1200" kern="1200" dirty="0" smtClean="0">
                <a:solidFill>
                  <a:schemeClr val="tx1"/>
                </a:solidFill>
                <a:latin typeface="+mn-lt"/>
                <a:ea typeface="+mn-ea"/>
                <a:cs typeface="+mn-cs"/>
              </a:rPr>
              <a:t>(100 - i, 100 - i, i * 2, i * 2)</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149</a:t>
            </a:fld>
            <a:endParaRPr lang="tr-T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LightGreen</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Width</a:t>
            </a:r>
            <a:r>
              <a:rPr lang="tr-TR" sz="1200" kern="1200" dirty="0" smtClean="0">
                <a:solidFill>
                  <a:schemeClr val="tx1"/>
                </a:solidFill>
                <a:latin typeface="+mn-lt"/>
                <a:ea typeface="+mn-ea"/>
                <a:cs typeface="+mn-cs"/>
              </a:rPr>
              <a:t> = 200</a:t>
            </a:r>
          </a:p>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Height</a:t>
            </a:r>
            <a:r>
              <a:rPr lang="tr-TR" sz="1200" kern="1200" dirty="0" smtClean="0">
                <a:solidFill>
                  <a:schemeClr val="tx1"/>
                </a:solidFill>
                <a:latin typeface="+mn-lt"/>
                <a:ea typeface="+mn-ea"/>
                <a:cs typeface="+mn-cs"/>
              </a:rPr>
              <a:t> = 200</a:t>
            </a:r>
          </a:p>
          <a:p>
            <a:r>
              <a:rPr lang="en-US" sz="1200" b="1" kern="1200" dirty="0" smtClean="0">
                <a:solidFill>
                  <a:schemeClr val="tx1"/>
                </a:solidFill>
                <a:latin typeface="+mn-lt"/>
                <a:ea typeface="+mn-ea"/>
                <a:cs typeface="+mn-cs"/>
              </a:rPr>
              <a:t>For </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 1 To 100 Step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DrawEllipse</a:t>
            </a:r>
            <a:r>
              <a:rPr lang="tr-TR" sz="1200" kern="1200" dirty="0" smtClean="0">
                <a:solidFill>
                  <a:schemeClr val="tx1"/>
                </a:solidFill>
                <a:latin typeface="+mn-lt"/>
                <a:ea typeface="+mn-ea"/>
                <a:cs typeface="+mn-cs"/>
              </a:rPr>
              <a:t>(100 - i, 100 - i, i * 2, i * 2)</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150</a:t>
            </a:fld>
            <a:endParaRPr lang="tr-T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For</a:t>
            </a:r>
            <a:r>
              <a:rPr lang="tr-TR" sz="1200" kern="1200" dirty="0" smtClean="0">
                <a:solidFill>
                  <a:schemeClr val="tx1"/>
                </a:solidFill>
                <a:latin typeface="+mn-lt"/>
                <a:ea typeface="+mn-ea"/>
                <a:cs typeface="+mn-cs"/>
              </a:rPr>
              <a:t> i = 1 </a:t>
            </a:r>
            <a:r>
              <a:rPr lang="tr-TR" sz="1200" kern="1200" dirty="0" err="1" smtClean="0">
                <a:solidFill>
                  <a:schemeClr val="tx1"/>
                </a:solidFill>
                <a:latin typeface="+mn-lt"/>
                <a:ea typeface="+mn-ea"/>
                <a:cs typeface="+mn-cs"/>
              </a:rPr>
              <a:t>To</a:t>
            </a:r>
            <a:r>
              <a:rPr lang="tr-TR" sz="1200" kern="1200" dirty="0" smtClean="0">
                <a:solidFill>
                  <a:schemeClr val="tx1"/>
                </a:solidFill>
                <a:latin typeface="+mn-lt"/>
                <a:ea typeface="+mn-ea"/>
                <a:cs typeface="+mn-cs"/>
              </a:rPr>
              <a:t> 1000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GetRandomColor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GetRandomNumber</a:t>
            </a:r>
            <a:r>
              <a:rPr lang="tr-TR" sz="1200" kern="1200" dirty="0" smtClean="0">
                <a:solidFill>
                  <a:schemeClr val="tx1"/>
                </a:solidFill>
                <a:latin typeface="+mn-lt"/>
                <a:ea typeface="+mn-ea"/>
                <a:cs typeface="+mn-cs"/>
              </a:rPr>
              <a:t>(640)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GetRandomNumber</a:t>
            </a:r>
            <a:r>
              <a:rPr lang="tr-TR" sz="1200" kern="1200" dirty="0" smtClean="0">
                <a:solidFill>
                  <a:schemeClr val="tx1"/>
                </a:solidFill>
                <a:latin typeface="+mn-lt"/>
                <a:ea typeface="+mn-ea"/>
                <a:cs typeface="+mn-cs"/>
              </a:rPr>
              <a:t>(480)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FillEllipse</a:t>
            </a:r>
            <a:r>
              <a:rPr lang="tr-TR" sz="1200" kern="1200" dirty="0" smtClean="0">
                <a:solidFill>
                  <a:schemeClr val="tx1"/>
                </a:solidFill>
                <a:latin typeface="+mn-lt"/>
                <a:ea typeface="+mn-ea"/>
                <a:cs typeface="+mn-cs"/>
              </a:rPr>
              <a:t>(x, y, 10, 10)</a:t>
            </a:r>
          </a:p>
          <a:p>
            <a:r>
              <a:rPr lang="tr-TR" sz="1200" kern="1200" dirty="0" err="1" smtClean="0">
                <a:solidFill>
                  <a:schemeClr val="tx1"/>
                </a:solidFill>
                <a:latin typeface="+mn-lt"/>
                <a:ea typeface="+mn-ea"/>
                <a:cs typeface="+mn-cs"/>
              </a:rPr>
              <a:t>EndFor</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152</a:t>
            </a:fld>
            <a:endParaRPr lang="tr-T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BackgroundColor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Black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For</a:t>
            </a:r>
            <a:r>
              <a:rPr lang="tr-TR" sz="1200" kern="1200" dirty="0" smtClean="0">
                <a:solidFill>
                  <a:schemeClr val="tx1"/>
                </a:solidFill>
                <a:latin typeface="+mn-lt"/>
                <a:ea typeface="+mn-ea"/>
                <a:cs typeface="+mn-cs"/>
              </a:rPr>
              <a:t> i = 1 </a:t>
            </a:r>
            <a:r>
              <a:rPr lang="tr-TR" sz="1200" kern="1200" dirty="0" err="1" smtClean="0">
                <a:solidFill>
                  <a:schemeClr val="tx1"/>
                </a:solidFill>
                <a:latin typeface="+mn-lt"/>
                <a:ea typeface="+mn-ea"/>
                <a:cs typeface="+mn-cs"/>
              </a:rPr>
              <a:t>To</a:t>
            </a:r>
            <a:r>
              <a:rPr lang="tr-TR" sz="1200" kern="1200" dirty="0" smtClean="0">
                <a:solidFill>
                  <a:schemeClr val="tx1"/>
                </a:solidFill>
                <a:latin typeface="+mn-lt"/>
                <a:ea typeface="+mn-ea"/>
                <a:cs typeface="+mn-cs"/>
              </a:rPr>
              <a:t> 1000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GetRandomColor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GetRandomNumber</a:t>
            </a:r>
            <a:r>
              <a:rPr lang="tr-TR" sz="1200" kern="1200" dirty="0" smtClean="0">
                <a:solidFill>
                  <a:schemeClr val="tx1"/>
                </a:solidFill>
                <a:latin typeface="+mn-lt"/>
                <a:ea typeface="+mn-ea"/>
                <a:cs typeface="+mn-cs"/>
              </a:rPr>
              <a:t>(640)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GetRandomNumber</a:t>
            </a:r>
            <a:r>
              <a:rPr lang="tr-TR" sz="1200" kern="1200" dirty="0" smtClean="0">
                <a:solidFill>
                  <a:schemeClr val="tx1"/>
                </a:solidFill>
                <a:latin typeface="+mn-lt"/>
                <a:ea typeface="+mn-ea"/>
                <a:cs typeface="+mn-cs"/>
              </a:rPr>
              <a:t>(480)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FillEllipse</a:t>
            </a:r>
            <a:r>
              <a:rPr lang="tr-TR" sz="1200" kern="1200" dirty="0" smtClean="0">
                <a:solidFill>
                  <a:schemeClr val="tx1"/>
                </a:solidFill>
                <a:latin typeface="+mn-lt"/>
                <a:ea typeface="+mn-ea"/>
                <a:cs typeface="+mn-cs"/>
              </a:rPr>
              <a:t>(x, y, 10, 10)</a:t>
            </a:r>
          </a:p>
          <a:p>
            <a:r>
              <a:rPr lang="tr-TR" sz="1200" kern="1200" dirty="0" err="1" smtClean="0">
                <a:solidFill>
                  <a:schemeClr val="tx1"/>
                </a:solidFill>
                <a:latin typeface="+mn-lt"/>
                <a:ea typeface="+mn-ea"/>
                <a:cs typeface="+mn-cs"/>
              </a:rPr>
              <a:t>EndFor</a:t>
            </a:r>
            <a:endParaRPr lang="tr-TR" sz="1200"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153</a:t>
            </a:fld>
            <a:endParaRPr lang="tr-T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157</a:t>
            </a:fld>
            <a:endParaRPr lang="tr-T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159</a:t>
            </a:fld>
            <a:endParaRPr lang="tr-T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a:t>
            </a:r>
            <a:r>
              <a:rPr lang="tr-TR" dirty="0" err="1" smtClean="0"/>
              <a:t>Move</a:t>
            </a:r>
            <a:r>
              <a:rPr lang="tr-TR" dirty="0" smtClean="0"/>
              <a:t>(100)</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160</a:t>
            </a:fld>
            <a:endParaRPr lang="tr-T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TurnRight</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TurnRight</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TurnRight</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TurnRight</a:t>
            </a:r>
            <a:r>
              <a:rPr lang="tr-TR" sz="1200" kern="1200" dirty="0" smtClean="0">
                <a:solidFill>
                  <a:schemeClr val="tx1"/>
                </a:solidFill>
                <a:latin typeface="+mn-lt"/>
                <a:ea typeface="+mn-ea"/>
                <a:cs typeface="+mn-cs"/>
              </a:rPr>
              <a:t>()</a:t>
            </a:r>
          </a:p>
        </p:txBody>
      </p:sp>
      <p:sp>
        <p:nvSpPr>
          <p:cNvPr id="4" name="3 Slayt Numarası Yer Tutucusu"/>
          <p:cNvSpPr>
            <a:spLocks noGrp="1"/>
          </p:cNvSpPr>
          <p:nvPr>
            <p:ph type="sldNum" sz="quarter" idx="10"/>
          </p:nvPr>
        </p:nvSpPr>
        <p:spPr/>
        <p:txBody>
          <a:bodyPr/>
          <a:lstStyle/>
          <a:p>
            <a:fld id="{1BBDC8B7-7554-486D-8510-37D6C61EF099}" type="slidenum">
              <a:rPr lang="tr-TR" smtClean="0"/>
              <a:pPr/>
              <a:t>164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 = 10</a:t>
            </a:r>
          </a:p>
          <a:p>
            <a:r>
              <a:rPr lang="tr-TR" sz="1200" kern="1200" dirty="0" smtClean="0">
                <a:solidFill>
                  <a:schemeClr val="tx1"/>
                </a:solidFill>
                <a:latin typeface="+mn-lt"/>
                <a:ea typeface="+mn-ea"/>
                <a:cs typeface="+mn-cs"/>
              </a:rPr>
              <a:t>b = 20</a:t>
            </a:r>
          </a:p>
          <a:p>
            <a:r>
              <a:rPr lang="tr-TR" sz="1200" kern="1200" dirty="0" smtClean="0">
                <a:solidFill>
                  <a:schemeClr val="tx1"/>
                </a:solidFill>
                <a:latin typeface="+mn-lt"/>
                <a:ea typeface="+mn-ea"/>
                <a:cs typeface="+mn-cs"/>
              </a:rPr>
              <a:t>c = a + b</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(c)</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57</a:t>
            </a:fld>
            <a:endParaRPr lang="tr-T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4</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TurnRight</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165</a:t>
            </a:fld>
            <a:endParaRPr lang="tr-T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4</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GetRandomColor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TurnRight</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1BBDC8B7-7554-486D-8510-37D6C61EF099}" type="slidenum">
              <a:rPr lang="tr-TR" smtClean="0"/>
              <a:pPr/>
              <a:t>166</a:t>
            </a:fld>
            <a:endParaRPr lang="tr-T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168</a:t>
            </a:fld>
            <a:endParaRPr lang="tr-T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169</a:t>
            </a:fld>
            <a:endParaRPr lang="tr-T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6</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(60)</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170</a:t>
            </a:fld>
            <a:endParaRPr lang="tr-T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172</a:t>
            </a:fld>
            <a:endParaRPr lang="tr-T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3</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(100)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(120)</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173</a:t>
            </a:fld>
            <a:endParaRPr lang="tr-T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kenar = 12</a:t>
            </a:r>
          </a:p>
          <a:p>
            <a:r>
              <a:rPr lang="tr-TR" sz="1200" kern="1200" dirty="0" smtClean="0">
                <a:solidFill>
                  <a:schemeClr val="tx1"/>
                </a:solidFill>
                <a:latin typeface="+mn-lt"/>
                <a:ea typeface="+mn-ea"/>
                <a:cs typeface="+mn-cs"/>
              </a:rPr>
              <a:t>uzunluk = 400 / kenar</a:t>
            </a:r>
          </a:p>
          <a:p>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 = 360 / kenar</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kenar</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174</a:t>
            </a:fld>
            <a:endParaRPr lang="tr-T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kenar = 12</a:t>
            </a:r>
          </a:p>
          <a:p>
            <a:r>
              <a:rPr lang="tr-TR" sz="1200" kern="1200" dirty="0" smtClean="0">
                <a:solidFill>
                  <a:schemeClr val="tx1"/>
                </a:solidFill>
                <a:latin typeface="+mn-lt"/>
                <a:ea typeface="+mn-ea"/>
                <a:cs typeface="+mn-cs"/>
              </a:rPr>
              <a:t>uzunluk = 400 / kenar</a:t>
            </a:r>
          </a:p>
          <a:p>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 = 360 / kenar</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kenar</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175</a:t>
            </a:fld>
            <a:endParaRPr lang="tr-T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kenar = 5</a:t>
            </a:r>
          </a:p>
          <a:p>
            <a:r>
              <a:rPr lang="tr-TR" sz="1200" kern="1200" dirty="0" smtClean="0">
                <a:solidFill>
                  <a:schemeClr val="tx1"/>
                </a:solidFill>
                <a:latin typeface="+mn-lt"/>
                <a:ea typeface="+mn-ea"/>
                <a:cs typeface="+mn-cs"/>
              </a:rPr>
              <a:t>uzunluk = 400 / kenar</a:t>
            </a:r>
          </a:p>
          <a:p>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 = 360 / kenar</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kenar</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176</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 = 10</a:t>
            </a:r>
          </a:p>
          <a:p>
            <a:r>
              <a:rPr lang="tr-TR" sz="1200" kern="1200" dirty="0" smtClean="0">
                <a:solidFill>
                  <a:schemeClr val="tx1"/>
                </a:solidFill>
                <a:latin typeface="+mn-lt"/>
                <a:ea typeface="+mn-ea"/>
                <a:cs typeface="+mn-cs"/>
              </a:rPr>
              <a:t>b = 20</a:t>
            </a:r>
          </a:p>
          <a:p>
            <a:r>
              <a:rPr lang="tr-TR" sz="1200" kern="1200" dirty="0" smtClean="0">
                <a:solidFill>
                  <a:schemeClr val="tx1"/>
                </a:solidFill>
                <a:latin typeface="+mn-lt"/>
                <a:ea typeface="+mn-ea"/>
                <a:cs typeface="+mn-cs"/>
              </a:rPr>
              <a:t>c = a + b</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(c)</a:t>
            </a:r>
            <a:endParaRPr lang="tr-TR" dirty="0" smtClean="0"/>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59</a:t>
            </a:fld>
            <a:endParaRPr lang="tr-T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kenar = 50</a:t>
            </a:r>
          </a:p>
          <a:p>
            <a:r>
              <a:rPr lang="tr-TR" sz="1200" kern="1200" dirty="0" smtClean="0">
                <a:solidFill>
                  <a:schemeClr val="tx1"/>
                </a:solidFill>
                <a:latin typeface="+mn-lt"/>
                <a:ea typeface="+mn-ea"/>
                <a:cs typeface="+mn-cs"/>
              </a:rPr>
              <a:t>uzunluk = 400 / kenar</a:t>
            </a:r>
          </a:p>
          <a:p>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 = 360 / kenar</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Speed</a:t>
            </a:r>
            <a:r>
              <a:rPr lang="tr-TR" sz="1200" kern="1200" dirty="0" smtClean="0">
                <a:solidFill>
                  <a:schemeClr val="tx1"/>
                </a:solidFill>
                <a:latin typeface="+mn-lt"/>
                <a:ea typeface="+mn-ea"/>
                <a:cs typeface="+mn-cs"/>
              </a:rPr>
              <a:t> = 9</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j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20</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kenar</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(18)</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177</a:t>
            </a:fld>
            <a:endParaRPr lang="tr-T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kenar = 50</a:t>
            </a:r>
          </a:p>
          <a:p>
            <a:r>
              <a:rPr lang="tr-TR" sz="1200" kern="1200" dirty="0" smtClean="0">
                <a:solidFill>
                  <a:schemeClr val="tx1"/>
                </a:solidFill>
                <a:latin typeface="+mn-lt"/>
                <a:ea typeface="+mn-ea"/>
                <a:cs typeface="+mn-cs"/>
              </a:rPr>
              <a:t>uzunluk = 400 / kenar</a:t>
            </a:r>
          </a:p>
          <a:p>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 = 360 / kenar</a:t>
            </a:r>
          </a:p>
          <a:p>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Speed</a:t>
            </a:r>
            <a:r>
              <a:rPr lang="tr-TR" sz="1200" kern="1200" dirty="0" smtClean="0">
                <a:solidFill>
                  <a:schemeClr val="tx1"/>
                </a:solidFill>
                <a:latin typeface="+mn-lt"/>
                <a:ea typeface="+mn-ea"/>
                <a:cs typeface="+mn-cs"/>
              </a:rPr>
              <a:t> = 9</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j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20</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kenar</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(18)</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179</a:t>
            </a:fld>
            <a:endParaRPr lang="tr-T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180</a:t>
            </a:fld>
            <a:endParaRPr lang="tr-T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(20)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PenUp</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(20)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PenDown</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181</a:t>
            </a:fld>
            <a:endParaRPr lang="tr-T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(20)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PenUp</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(20)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PenDown</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182</a:t>
            </a:fld>
            <a:endParaRPr lang="tr-T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183</a:t>
            </a:fld>
            <a:endParaRPr lang="tr-T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kenar = 6</a:t>
            </a:r>
          </a:p>
          <a:p>
            <a:r>
              <a:rPr lang="tr-TR" sz="1200" kern="1200" dirty="0" smtClean="0">
                <a:solidFill>
                  <a:schemeClr val="tx1"/>
                </a:solidFill>
                <a:latin typeface="+mn-lt"/>
                <a:ea typeface="+mn-ea"/>
                <a:cs typeface="+mn-cs"/>
              </a:rPr>
              <a:t>uzunluk = 400 / kenar</a:t>
            </a:r>
          </a:p>
          <a:p>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 = 360 / kenar</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kenar</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j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6</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 / 12)</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PenUp</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Move</a:t>
            </a:r>
            <a:r>
              <a:rPr lang="tr-TR" sz="1200" kern="1200" dirty="0" smtClean="0">
                <a:solidFill>
                  <a:schemeClr val="tx1"/>
                </a:solidFill>
                <a:latin typeface="+mn-lt"/>
                <a:ea typeface="+mn-ea"/>
                <a:cs typeface="+mn-cs"/>
              </a:rPr>
              <a:t>(uzunluk / 12)</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PenDown</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Turtle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Turn</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aci</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184</a:t>
            </a:fld>
            <a:endParaRPr lang="tr-T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saat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Clock</a:t>
            </a:r>
            <a:r>
              <a:rPr lang="tr-TR" sz="1200" kern="1200" dirty="0" smtClean="0">
                <a:solidFill>
                  <a:schemeClr val="tx1"/>
                </a:solidFill>
                <a:latin typeface="+mn-lt"/>
                <a:ea typeface="+mn-ea"/>
                <a:cs typeface="+mn-cs"/>
              </a:rPr>
              <a:t>.Time)</a:t>
            </a:r>
          </a:p>
          <a:p>
            <a:r>
              <a:rPr lang="tr-TR" sz="1200" b="1" kern="1200" dirty="0" err="1" smtClean="0">
                <a:solidFill>
                  <a:schemeClr val="tx1"/>
                </a:solidFill>
                <a:latin typeface="+mn-lt"/>
                <a:ea typeface="+mn-ea"/>
                <a:cs typeface="+mn-cs"/>
              </a:rPr>
              <a:t>EndSub</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saat()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(“İsminizi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 + ",</a:t>
            </a:r>
            <a:r>
              <a:rPr lang="tr-TR" sz="1200" kern="1200" baseline="0" dirty="0" smtClean="0">
                <a:solidFill>
                  <a:schemeClr val="tx1"/>
                </a:solidFill>
                <a:latin typeface="+mn-lt"/>
                <a:ea typeface="+mn-ea"/>
                <a:cs typeface="+mn-cs"/>
              </a:rPr>
              <a:t> şu </a:t>
            </a:r>
            <a:r>
              <a:rPr lang="tr-TR" sz="1200" kern="1200" dirty="0" smtClean="0">
                <a:solidFill>
                  <a:schemeClr val="tx1"/>
                </a:solidFill>
                <a:latin typeface="+mn-lt"/>
                <a:ea typeface="+mn-ea"/>
                <a:cs typeface="+mn-cs"/>
              </a:rPr>
              <a:t>anda saat: ")</a:t>
            </a:r>
          </a:p>
          <a:p>
            <a:r>
              <a:rPr lang="tr-TR" sz="1200" kern="1200" dirty="0" smtClean="0">
                <a:solidFill>
                  <a:schemeClr val="tx1"/>
                </a:solidFill>
                <a:latin typeface="+mn-lt"/>
                <a:ea typeface="+mn-ea"/>
                <a:cs typeface="+mn-cs"/>
              </a:rPr>
              <a:t>saat()</a:t>
            </a: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187</a:t>
            </a:fld>
            <a:endParaRPr lang="tr-T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188</a:t>
            </a:fld>
            <a:endParaRPr lang="tr-T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saat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Clock</a:t>
            </a:r>
            <a:r>
              <a:rPr lang="tr-TR" sz="1200" kern="1200" dirty="0" smtClean="0">
                <a:solidFill>
                  <a:schemeClr val="tx1"/>
                </a:solidFill>
                <a:latin typeface="+mn-lt"/>
                <a:ea typeface="+mn-ea"/>
                <a:cs typeface="+mn-cs"/>
              </a:rPr>
              <a:t>.Time)</a:t>
            </a:r>
          </a:p>
          <a:p>
            <a:r>
              <a:rPr lang="tr-TR" sz="1200" b="1" kern="1200" dirty="0" err="1" smtClean="0">
                <a:solidFill>
                  <a:schemeClr val="tx1"/>
                </a:solidFill>
                <a:latin typeface="+mn-lt"/>
                <a:ea typeface="+mn-ea"/>
                <a:cs typeface="+mn-cs"/>
              </a:rPr>
              <a:t>EndSub</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saat()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(“İsminizi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 + ",</a:t>
            </a:r>
            <a:r>
              <a:rPr lang="tr-TR" sz="1200" kern="1200" baseline="0" dirty="0" smtClean="0">
                <a:solidFill>
                  <a:schemeClr val="tx1"/>
                </a:solidFill>
                <a:latin typeface="+mn-lt"/>
                <a:ea typeface="+mn-ea"/>
                <a:cs typeface="+mn-cs"/>
              </a:rPr>
              <a:t> şu </a:t>
            </a:r>
            <a:r>
              <a:rPr lang="tr-TR" sz="1200" kern="1200" dirty="0" smtClean="0">
                <a:solidFill>
                  <a:schemeClr val="tx1"/>
                </a:solidFill>
                <a:latin typeface="+mn-lt"/>
                <a:ea typeface="+mn-ea"/>
                <a:cs typeface="+mn-cs"/>
              </a:rPr>
              <a:t>anda saat: ")</a:t>
            </a:r>
          </a:p>
          <a:p>
            <a:r>
              <a:rPr lang="tr-TR" sz="1200" kern="1200" dirty="0" smtClean="0">
                <a:solidFill>
                  <a:schemeClr val="tx1"/>
                </a:solidFill>
                <a:latin typeface="+mn-lt"/>
                <a:ea typeface="+mn-ea"/>
                <a:cs typeface="+mn-cs"/>
              </a:rPr>
              <a:t>saat()</a:t>
            </a: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189</a:t>
            </a:fld>
            <a:endParaRPr lang="tr-T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a = 10</a:t>
            </a:r>
          </a:p>
          <a:p>
            <a:r>
              <a:rPr lang="tr-TR" sz="1200" kern="1200" dirty="0" smtClean="0">
                <a:solidFill>
                  <a:schemeClr val="tx1"/>
                </a:solidFill>
                <a:latin typeface="+mn-lt"/>
                <a:ea typeface="+mn-ea"/>
                <a:cs typeface="+mn-cs"/>
              </a:rPr>
              <a:t>b = 20</a:t>
            </a:r>
          </a:p>
          <a:p>
            <a:r>
              <a:rPr lang="tr-TR" sz="1200" kern="1200" dirty="0" smtClean="0">
                <a:solidFill>
                  <a:schemeClr val="tx1"/>
                </a:solidFill>
                <a:latin typeface="+mn-lt"/>
                <a:ea typeface="+mn-ea"/>
                <a:cs typeface="+mn-cs"/>
              </a:rPr>
              <a:t>c = a * b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(c)</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61</a:t>
            </a:fld>
            <a:endParaRPr lang="tr-T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saat</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Clock</a:t>
            </a:r>
            <a:r>
              <a:rPr lang="tr-TR" sz="1200" kern="1200" dirty="0" smtClean="0">
                <a:solidFill>
                  <a:schemeClr val="tx1"/>
                </a:solidFill>
                <a:latin typeface="+mn-lt"/>
                <a:ea typeface="+mn-ea"/>
                <a:cs typeface="+mn-cs"/>
              </a:rPr>
              <a:t>.Time)</a:t>
            </a:r>
          </a:p>
          <a:p>
            <a:r>
              <a:rPr lang="tr-TR" sz="1200" b="1" kern="1200" dirty="0" err="1" smtClean="0">
                <a:solidFill>
                  <a:schemeClr val="tx1"/>
                </a:solidFill>
                <a:latin typeface="+mn-lt"/>
                <a:ea typeface="+mn-ea"/>
                <a:cs typeface="+mn-cs"/>
              </a:rPr>
              <a:t>EndSub</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saat()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(“İsminizi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 + ",</a:t>
            </a:r>
            <a:r>
              <a:rPr lang="tr-TR" sz="1200" kern="1200" baseline="0" dirty="0" smtClean="0">
                <a:solidFill>
                  <a:schemeClr val="tx1"/>
                </a:solidFill>
                <a:latin typeface="+mn-lt"/>
                <a:ea typeface="+mn-ea"/>
                <a:cs typeface="+mn-cs"/>
              </a:rPr>
              <a:t> şu </a:t>
            </a:r>
            <a:r>
              <a:rPr lang="tr-TR" sz="1200" kern="1200" dirty="0" smtClean="0">
                <a:solidFill>
                  <a:schemeClr val="tx1"/>
                </a:solidFill>
                <a:latin typeface="+mn-lt"/>
                <a:ea typeface="+mn-ea"/>
                <a:cs typeface="+mn-cs"/>
              </a:rPr>
              <a:t>anda saat: ")</a:t>
            </a:r>
          </a:p>
          <a:p>
            <a:r>
              <a:rPr lang="tr-TR" sz="1200" kern="1200" dirty="0" smtClean="0">
                <a:solidFill>
                  <a:schemeClr val="tx1"/>
                </a:solidFill>
                <a:latin typeface="+mn-lt"/>
                <a:ea typeface="+mn-ea"/>
                <a:cs typeface="+mn-cs"/>
              </a:rPr>
              <a:t>saat()</a:t>
            </a:r>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190</a:t>
            </a:fld>
            <a:endParaRPr lang="tr-T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("1.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a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("2.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b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Buyuk</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Buyuk</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 + </a:t>
            </a:r>
            <a:r>
              <a:rPr lang="tr-TR" sz="1200" kern="1200" dirty="0" err="1" smtClean="0">
                <a:solidFill>
                  <a:schemeClr val="tx1"/>
                </a:solidFill>
                <a:latin typeface="+mn-lt"/>
                <a:ea typeface="+mn-ea"/>
                <a:cs typeface="+mn-cs"/>
              </a:rPr>
              <a:t>max</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Buyuk</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(a &gt; b)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max</a:t>
            </a:r>
            <a:r>
              <a:rPr lang="tr-TR" sz="1200" kern="1200" dirty="0" smtClean="0">
                <a:solidFill>
                  <a:schemeClr val="tx1"/>
                </a:solidFill>
                <a:latin typeface="+mn-lt"/>
                <a:ea typeface="+mn-ea"/>
                <a:cs typeface="+mn-cs"/>
              </a:rPr>
              <a:t> = a</a:t>
            </a:r>
          </a:p>
          <a:p>
            <a:r>
              <a:rPr lang="tr-TR" sz="1200" kern="1200" dirty="0" smtClean="0">
                <a:solidFill>
                  <a:schemeClr val="tx1"/>
                </a:solidFill>
                <a:latin typeface="+mn-lt"/>
                <a:ea typeface="+mn-ea"/>
                <a:cs typeface="+mn-cs"/>
              </a:rPr>
              <a:t> </a:t>
            </a:r>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max</a:t>
            </a:r>
            <a:r>
              <a:rPr lang="tr-TR" sz="1200" kern="1200" dirty="0" smtClean="0">
                <a:solidFill>
                  <a:schemeClr val="tx1"/>
                </a:solidFill>
                <a:latin typeface="+mn-lt"/>
                <a:ea typeface="+mn-ea"/>
                <a:cs typeface="+mn-cs"/>
              </a:rPr>
              <a:t> = b</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192</a:t>
            </a:fld>
            <a:endParaRPr lang="tr-T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en-US" sz="1200" b="1" kern="1200" dirty="0" smtClean="0">
                <a:solidFill>
                  <a:schemeClr val="tx1"/>
                </a:solidFill>
                <a:latin typeface="+mn-lt"/>
                <a:ea typeface="+mn-ea"/>
                <a:cs typeface="+mn-cs"/>
              </a:rPr>
              <a:t>For </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 0 To 6.4 Step 0.17</a:t>
            </a:r>
          </a:p>
          <a:p>
            <a:r>
              <a:rPr lang="tr-TR" sz="1200" kern="1200" dirty="0" smtClean="0">
                <a:solidFill>
                  <a:schemeClr val="tx1"/>
                </a:solidFill>
                <a:latin typeface="+mn-lt"/>
                <a:ea typeface="+mn-ea"/>
                <a:cs typeface="+mn-cs"/>
              </a:rPr>
              <a:t>  x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.Sin(i) * 100 + 200</a:t>
            </a:r>
          </a:p>
          <a:p>
            <a:r>
              <a:rPr lang="tr-TR" sz="1200" kern="1200" dirty="0" smtClean="0">
                <a:solidFill>
                  <a:schemeClr val="tx1"/>
                </a:solidFill>
                <a:latin typeface="+mn-lt"/>
                <a:ea typeface="+mn-ea"/>
                <a:cs typeface="+mn-cs"/>
              </a:rPr>
              <a:t>  y = </a:t>
            </a:r>
            <a:r>
              <a:rPr lang="tr-TR" sz="1200" kern="1200" dirty="0" err="1" smtClean="0">
                <a:solidFill>
                  <a:schemeClr val="tx1"/>
                </a:solidFill>
                <a:latin typeface="+mn-lt"/>
                <a:ea typeface="+mn-ea"/>
                <a:cs typeface="+mn-cs"/>
              </a:rPr>
              <a:t>Math</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Cos</a:t>
            </a:r>
            <a:r>
              <a:rPr lang="tr-TR" sz="1200" kern="1200" dirty="0" smtClean="0">
                <a:solidFill>
                  <a:schemeClr val="tx1"/>
                </a:solidFill>
                <a:latin typeface="+mn-lt"/>
                <a:ea typeface="+mn-ea"/>
                <a:cs typeface="+mn-cs"/>
              </a:rPr>
              <a:t>(i) * 100 + 200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DaireCiz</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DaireCiz</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baslaX</a:t>
            </a:r>
            <a:r>
              <a:rPr lang="tr-TR" sz="1200" kern="1200" dirty="0" smtClean="0">
                <a:solidFill>
                  <a:schemeClr val="tx1"/>
                </a:solidFill>
                <a:latin typeface="+mn-lt"/>
                <a:ea typeface="+mn-ea"/>
                <a:cs typeface="+mn-cs"/>
              </a:rPr>
              <a:t> = x - 40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baslaY</a:t>
            </a:r>
            <a:r>
              <a:rPr lang="tr-TR" sz="1200" kern="1200" dirty="0" smtClean="0">
                <a:solidFill>
                  <a:schemeClr val="tx1"/>
                </a:solidFill>
                <a:latin typeface="+mn-lt"/>
                <a:ea typeface="+mn-ea"/>
                <a:cs typeface="+mn-cs"/>
              </a:rPr>
              <a:t> = y - 40</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DrawEllipse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baslaX</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baslaY</a:t>
            </a:r>
            <a:r>
              <a:rPr lang="tr-TR" sz="1200" kern="1200" dirty="0" smtClean="0">
                <a:solidFill>
                  <a:schemeClr val="tx1"/>
                </a:solidFill>
                <a:latin typeface="+mn-lt"/>
                <a:ea typeface="+mn-ea"/>
                <a:cs typeface="+mn-cs"/>
              </a:rPr>
              <a:t>, 120, 120)</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193</a:t>
            </a:fld>
            <a:endParaRPr lang="tr-T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("Bir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i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Asal = "</a:t>
            </a:r>
            <a:r>
              <a:rPr lang="tr-TR" sz="1200" kern="1200" dirty="0" err="1" smtClean="0">
                <a:solidFill>
                  <a:schemeClr val="tx1"/>
                </a:solidFill>
                <a:latin typeface="+mn-lt"/>
                <a:ea typeface="+mn-ea"/>
                <a:cs typeface="+mn-cs"/>
              </a:rPr>
              <a:t>True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AsalKontrol</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(Asal = "</a:t>
            </a:r>
            <a:r>
              <a:rPr lang="tr-TR" sz="1200" b="1" kern="1200" dirty="0" err="1" smtClean="0">
                <a:solidFill>
                  <a:schemeClr val="tx1"/>
                </a:solidFill>
                <a:latin typeface="+mn-lt"/>
                <a:ea typeface="+mn-ea"/>
                <a:cs typeface="+mn-cs"/>
              </a:rPr>
              <a:t>True</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 + " asal </a:t>
            </a:r>
            <a:r>
              <a:rPr lang="tr-TR" sz="1200" kern="1200" dirty="0" err="1" smtClean="0">
                <a:solidFill>
                  <a:schemeClr val="tx1"/>
                </a:solidFill>
                <a:latin typeface="+mn-lt"/>
                <a:ea typeface="+mn-ea"/>
                <a:cs typeface="+mn-cs"/>
              </a:rPr>
              <a:t>sayidir</a:t>
            </a:r>
            <a:r>
              <a:rPr lang="tr-TR" sz="1200" kern="1200" dirty="0" smtClean="0">
                <a:solidFill>
                  <a:schemeClr val="tx1"/>
                </a:solidFill>
                <a:latin typeface="+mn-lt"/>
                <a:ea typeface="+mn-ea"/>
                <a:cs typeface="+mn-cs"/>
              </a:rPr>
              <a:t>")</a:t>
            </a:r>
          </a:p>
          <a:p>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 + " asal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degildir</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EndIf</a:t>
            </a:r>
            <a:r>
              <a:rPr lang="tr-TR" sz="1200" b="1" kern="1200" dirty="0" smtClean="0">
                <a:solidFill>
                  <a:schemeClr val="tx1"/>
                </a:solidFill>
                <a:latin typeface="+mn-lt"/>
                <a:ea typeface="+mn-ea"/>
                <a:cs typeface="+mn-cs"/>
              </a:rPr>
              <a:t> </a:t>
            </a: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AsalKontrol</a:t>
            </a:r>
            <a:endParaRPr lang="tr-TR"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 j = 2 To </a:t>
            </a:r>
            <a:r>
              <a:rPr lang="en-US" sz="1200" b="1" kern="1200" dirty="0" err="1" smtClean="0">
                <a:solidFill>
                  <a:schemeClr val="tx1"/>
                </a:solidFill>
                <a:latin typeface="+mn-lt"/>
                <a:ea typeface="+mn-ea"/>
                <a:cs typeface="+mn-cs"/>
              </a:rPr>
              <a:t>Math.SquareRoot</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Math.Remainder</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j) = 0) Then</a:t>
            </a:r>
          </a:p>
          <a:p>
            <a:r>
              <a:rPr lang="tr-TR" sz="1200" kern="1200" dirty="0" smtClean="0">
                <a:solidFill>
                  <a:schemeClr val="tx1"/>
                </a:solidFill>
                <a:latin typeface="+mn-lt"/>
                <a:ea typeface="+mn-ea"/>
                <a:cs typeface="+mn-cs"/>
              </a:rPr>
              <a:t>      Asal = "</a:t>
            </a:r>
            <a:r>
              <a:rPr lang="tr-TR" sz="1200" kern="1200" dirty="0" err="1" smtClean="0">
                <a:solidFill>
                  <a:schemeClr val="tx1"/>
                </a:solidFill>
                <a:latin typeface="+mn-lt"/>
                <a:ea typeface="+mn-ea"/>
                <a:cs typeface="+mn-cs"/>
              </a:rPr>
              <a:t>False</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Goto</a:t>
            </a:r>
            <a:r>
              <a:rPr lang="tr-TR" sz="1200" b="1" kern="1200" dirty="0" smtClean="0">
                <a:solidFill>
                  <a:schemeClr val="tx1"/>
                </a:solidFill>
                <a:latin typeface="+mn-lt"/>
                <a:ea typeface="+mn-ea"/>
                <a:cs typeface="+mn-cs"/>
              </a:rPr>
              <a:t> Bitir</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Bitir:</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195</a:t>
            </a:fld>
            <a:endParaRPr lang="tr-T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("Bir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i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Asal = "</a:t>
            </a:r>
            <a:r>
              <a:rPr lang="tr-TR" sz="1200" kern="1200" dirty="0" err="1" smtClean="0">
                <a:solidFill>
                  <a:schemeClr val="tx1"/>
                </a:solidFill>
                <a:latin typeface="+mn-lt"/>
                <a:ea typeface="+mn-ea"/>
                <a:cs typeface="+mn-cs"/>
              </a:rPr>
              <a:t>True</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AsalKontrol</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(Asal = "</a:t>
            </a:r>
            <a:r>
              <a:rPr lang="tr-TR" sz="1200" b="1" kern="1200" dirty="0" err="1" smtClean="0">
                <a:solidFill>
                  <a:schemeClr val="tx1"/>
                </a:solidFill>
                <a:latin typeface="+mn-lt"/>
                <a:ea typeface="+mn-ea"/>
                <a:cs typeface="+mn-cs"/>
              </a:rPr>
              <a:t>True</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 + " asal </a:t>
            </a:r>
            <a:r>
              <a:rPr lang="tr-TR" sz="1200" kern="1200" dirty="0" err="1" smtClean="0">
                <a:solidFill>
                  <a:schemeClr val="tx1"/>
                </a:solidFill>
                <a:latin typeface="+mn-lt"/>
                <a:ea typeface="+mn-ea"/>
                <a:cs typeface="+mn-cs"/>
              </a:rPr>
              <a:t>sayidir</a:t>
            </a:r>
            <a:r>
              <a:rPr lang="tr-TR" sz="1200" kern="1200" dirty="0" smtClean="0">
                <a:solidFill>
                  <a:schemeClr val="tx1"/>
                </a:solidFill>
                <a:latin typeface="+mn-lt"/>
                <a:ea typeface="+mn-ea"/>
                <a:cs typeface="+mn-cs"/>
              </a:rPr>
              <a:t>")</a:t>
            </a:r>
          </a:p>
          <a:p>
            <a:r>
              <a:rPr lang="tr-TR" sz="1200" b="1" kern="1200" dirty="0" smtClean="0">
                <a:solidFill>
                  <a:schemeClr val="tx1"/>
                </a:solidFill>
                <a:latin typeface="+mn-lt"/>
                <a:ea typeface="+mn-ea"/>
                <a:cs typeface="+mn-cs"/>
              </a:rPr>
              <a:t>Else</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(i + " asal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degildir</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EndIf</a:t>
            </a:r>
            <a:r>
              <a:rPr lang="tr-TR" sz="1200" b="1" kern="1200" dirty="0" smtClean="0">
                <a:solidFill>
                  <a:schemeClr val="tx1"/>
                </a:solidFill>
                <a:latin typeface="+mn-lt"/>
                <a:ea typeface="+mn-ea"/>
                <a:cs typeface="+mn-cs"/>
              </a:rPr>
              <a:t> </a:t>
            </a:r>
          </a:p>
          <a:p>
            <a:r>
              <a:rPr lang="tr-TR" sz="1200" b="1" kern="1200" dirty="0" err="1" smtClean="0">
                <a:solidFill>
                  <a:schemeClr val="tx1"/>
                </a:solidFill>
                <a:latin typeface="+mn-lt"/>
                <a:ea typeface="+mn-ea"/>
                <a:cs typeface="+mn-cs"/>
              </a:rPr>
              <a:t>Sub</a:t>
            </a:r>
            <a:r>
              <a:rPr lang="tr-TR" sz="1200" b="1"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AsalKontrol</a:t>
            </a:r>
            <a:endParaRPr lang="tr-TR"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 j = 2 To </a:t>
            </a:r>
            <a:r>
              <a:rPr lang="en-US" sz="1200" b="1" kern="1200" dirty="0" err="1" smtClean="0">
                <a:solidFill>
                  <a:schemeClr val="tx1"/>
                </a:solidFill>
                <a:latin typeface="+mn-lt"/>
                <a:ea typeface="+mn-ea"/>
                <a:cs typeface="+mn-cs"/>
              </a:rPr>
              <a:t>Math.SquareRoot</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Math.Remainder</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i</a:t>
            </a:r>
            <a:r>
              <a:rPr lang="en-US" sz="1200" b="1" kern="1200" dirty="0" smtClean="0">
                <a:solidFill>
                  <a:schemeClr val="tx1"/>
                </a:solidFill>
                <a:latin typeface="+mn-lt"/>
                <a:ea typeface="+mn-ea"/>
                <a:cs typeface="+mn-cs"/>
              </a:rPr>
              <a:t>, j) = 0) Then</a:t>
            </a:r>
          </a:p>
          <a:p>
            <a:r>
              <a:rPr lang="tr-TR" sz="1200" kern="1200" dirty="0" smtClean="0">
                <a:solidFill>
                  <a:schemeClr val="tx1"/>
                </a:solidFill>
                <a:latin typeface="+mn-lt"/>
                <a:ea typeface="+mn-ea"/>
                <a:cs typeface="+mn-cs"/>
              </a:rPr>
              <a:t>      Asal = "</a:t>
            </a:r>
            <a:r>
              <a:rPr lang="tr-TR" sz="1200" kern="1200" dirty="0" err="1" smtClean="0">
                <a:solidFill>
                  <a:schemeClr val="tx1"/>
                </a:solidFill>
                <a:latin typeface="+mn-lt"/>
                <a:ea typeface="+mn-ea"/>
                <a:cs typeface="+mn-cs"/>
              </a:rPr>
              <a:t>False</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Goto</a:t>
            </a:r>
            <a:r>
              <a:rPr lang="tr-TR" sz="1200" b="1" kern="1200" dirty="0" smtClean="0">
                <a:solidFill>
                  <a:schemeClr val="tx1"/>
                </a:solidFill>
                <a:latin typeface="+mn-lt"/>
                <a:ea typeface="+mn-ea"/>
                <a:cs typeface="+mn-cs"/>
              </a:rPr>
              <a:t> Bitir</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Bitir:</a:t>
            </a:r>
          </a:p>
          <a:p>
            <a:r>
              <a:rPr lang="tr-TR" sz="1200" b="1" kern="1200" dirty="0" err="1" smtClean="0">
                <a:solidFill>
                  <a:schemeClr val="tx1"/>
                </a:solidFill>
                <a:latin typeface="+mn-lt"/>
                <a:ea typeface="+mn-ea"/>
                <a:cs typeface="+mn-cs"/>
              </a:rPr>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196</a:t>
            </a:fld>
            <a:endParaRPr lang="tr-T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For</a:t>
            </a:r>
            <a:r>
              <a:rPr lang="tr-TR" dirty="0" smtClean="0"/>
              <a:t> i = 2 </a:t>
            </a:r>
            <a:r>
              <a:rPr lang="tr-TR" dirty="0" err="1" smtClean="0"/>
              <a:t>To</a:t>
            </a:r>
            <a:r>
              <a:rPr lang="tr-TR" dirty="0" smtClean="0"/>
              <a:t> 100</a:t>
            </a:r>
          </a:p>
          <a:p>
            <a:r>
              <a:rPr lang="tr-TR" dirty="0" smtClean="0"/>
              <a:t>  Asal = "</a:t>
            </a:r>
            <a:r>
              <a:rPr lang="tr-TR" dirty="0" err="1" smtClean="0"/>
              <a:t>True</a:t>
            </a:r>
            <a:r>
              <a:rPr lang="tr-TR" dirty="0" smtClean="0"/>
              <a:t>"</a:t>
            </a:r>
          </a:p>
          <a:p>
            <a:r>
              <a:rPr lang="tr-TR" dirty="0" smtClean="0"/>
              <a:t>  </a:t>
            </a:r>
            <a:r>
              <a:rPr lang="tr-TR" dirty="0" err="1" smtClean="0"/>
              <a:t>AsalKontrol</a:t>
            </a:r>
            <a:r>
              <a:rPr lang="tr-TR" dirty="0" smtClean="0"/>
              <a:t>()</a:t>
            </a:r>
          </a:p>
          <a:p>
            <a:r>
              <a:rPr lang="tr-TR" dirty="0" smtClean="0"/>
              <a:t>  </a:t>
            </a:r>
            <a:r>
              <a:rPr lang="tr-TR" dirty="0" err="1" smtClean="0"/>
              <a:t>If</a:t>
            </a:r>
            <a:r>
              <a:rPr lang="tr-TR" dirty="0" smtClean="0"/>
              <a:t> (Asal = "</a:t>
            </a:r>
            <a:r>
              <a:rPr lang="tr-TR" dirty="0" err="1" smtClean="0"/>
              <a:t>True</a:t>
            </a:r>
            <a:r>
              <a:rPr lang="tr-TR" dirty="0" smtClean="0"/>
              <a:t>") </a:t>
            </a:r>
            <a:r>
              <a:rPr lang="tr-TR" dirty="0" err="1" smtClean="0"/>
              <a:t>Then</a:t>
            </a:r>
            <a:endParaRPr lang="tr-TR" dirty="0" smtClean="0"/>
          </a:p>
          <a:p>
            <a:r>
              <a:rPr lang="tr-TR" dirty="0" smtClean="0"/>
              <a:t>    </a:t>
            </a:r>
            <a:r>
              <a:rPr lang="tr-TR" dirty="0" err="1" smtClean="0"/>
              <a:t>TextWindow</a:t>
            </a:r>
            <a:r>
              <a:rPr lang="tr-TR" dirty="0" smtClean="0"/>
              <a:t>.</a:t>
            </a:r>
            <a:r>
              <a:rPr lang="tr-TR" dirty="0" err="1" smtClean="0"/>
              <a:t>WriteLine</a:t>
            </a:r>
            <a:r>
              <a:rPr lang="tr-TR" dirty="0" smtClean="0"/>
              <a:t>(i)</a:t>
            </a:r>
          </a:p>
          <a:p>
            <a:r>
              <a:rPr lang="tr-TR" dirty="0" smtClean="0"/>
              <a:t>  </a:t>
            </a:r>
            <a:r>
              <a:rPr lang="tr-TR" dirty="0" err="1" smtClean="0"/>
              <a:t>EndIf</a:t>
            </a:r>
            <a:endParaRPr lang="tr-TR" dirty="0" smtClean="0"/>
          </a:p>
          <a:p>
            <a:r>
              <a:rPr lang="tr-TR" dirty="0" err="1" smtClean="0"/>
              <a:t>EndFor</a:t>
            </a:r>
            <a:endParaRPr lang="tr-TR" dirty="0" smtClean="0"/>
          </a:p>
          <a:p>
            <a:r>
              <a:rPr lang="tr-TR" dirty="0" err="1" smtClean="0"/>
              <a:t>Sub</a:t>
            </a:r>
            <a:r>
              <a:rPr lang="tr-TR" dirty="0" smtClean="0"/>
              <a:t> </a:t>
            </a:r>
            <a:r>
              <a:rPr lang="tr-TR" dirty="0" err="1" smtClean="0"/>
              <a:t>AsalKontrol</a:t>
            </a:r>
            <a:endParaRPr lang="tr-TR" dirty="0" smtClean="0"/>
          </a:p>
          <a:p>
            <a:r>
              <a:rPr lang="tr-TR" dirty="0" smtClean="0"/>
              <a:t>  </a:t>
            </a:r>
            <a:r>
              <a:rPr lang="tr-TR" dirty="0" err="1" smtClean="0"/>
              <a:t>For</a:t>
            </a:r>
            <a:r>
              <a:rPr lang="tr-TR" dirty="0" smtClean="0"/>
              <a:t> j = 2 </a:t>
            </a:r>
            <a:r>
              <a:rPr lang="tr-TR" dirty="0" err="1" smtClean="0"/>
              <a:t>To</a:t>
            </a:r>
            <a:r>
              <a:rPr lang="tr-TR" dirty="0" smtClean="0"/>
              <a:t> </a:t>
            </a:r>
            <a:r>
              <a:rPr lang="tr-TR" dirty="0" err="1" smtClean="0"/>
              <a:t>Math</a:t>
            </a:r>
            <a:r>
              <a:rPr lang="tr-TR" dirty="0" smtClean="0"/>
              <a:t>.</a:t>
            </a:r>
            <a:r>
              <a:rPr lang="tr-TR" dirty="0" err="1" smtClean="0"/>
              <a:t>SquareRoot</a:t>
            </a:r>
            <a:r>
              <a:rPr lang="tr-TR" dirty="0" smtClean="0"/>
              <a:t>(i)</a:t>
            </a:r>
          </a:p>
          <a:p>
            <a:r>
              <a:rPr lang="tr-TR" dirty="0" smtClean="0"/>
              <a:t>    </a:t>
            </a:r>
            <a:r>
              <a:rPr lang="tr-TR" dirty="0" err="1" smtClean="0"/>
              <a:t>If</a:t>
            </a:r>
            <a:r>
              <a:rPr lang="tr-TR" dirty="0" smtClean="0"/>
              <a:t> (</a:t>
            </a:r>
            <a:r>
              <a:rPr lang="tr-TR" dirty="0" err="1" smtClean="0"/>
              <a:t>Math</a:t>
            </a:r>
            <a:r>
              <a:rPr lang="tr-TR" dirty="0" smtClean="0"/>
              <a:t>.</a:t>
            </a:r>
            <a:r>
              <a:rPr lang="tr-TR" dirty="0" err="1" smtClean="0"/>
              <a:t>Remainder</a:t>
            </a:r>
            <a:r>
              <a:rPr lang="tr-TR" dirty="0" smtClean="0"/>
              <a:t>(i, j) = 0) </a:t>
            </a:r>
            <a:r>
              <a:rPr lang="tr-TR" dirty="0" err="1" smtClean="0"/>
              <a:t>Then</a:t>
            </a:r>
            <a:endParaRPr lang="tr-TR" dirty="0" smtClean="0"/>
          </a:p>
          <a:p>
            <a:r>
              <a:rPr lang="tr-TR" dirty="0" smtClean="0"/>
              <a:t>      Asal = "</a:t>
            </a:r>
            <a:r>
              <a:rPr lang="tr-TR" dirty="0" err="1" smtClean="0"/>
              <a:t>False</a:t>
            </a:r>
            <a:r>
              <a:rPr lang="tr-TR" dirty="0" smtClean="0"/>
              <a:t>"</a:t>
            </a:r>
          </a:p>
          <a:p>
            <a:r>
              <a:rPr lang="tr-TR" dirty="0" smtClean="0"/>
              <a:t>      </a:t>
            </a:r>
            <a:r>
              <a:rPr lang="tr-TR" dirty="0" err="1" smtClean="0"/>
              <a:t>Goto</a:t>
            </a:r>
            <a:r>
              <a:rPr lang="tr-TR" dirty="0" smtClean="0"/>
              <a:t> Bitir</a:t>
            </a:r>
          </a:p>
          <a:p>
            <a:r>
              <a:rPr lang="tr-TR" dirty="0" smtClean="0"/>
              <a:t>    </a:t>
            </a:r>
            <a:r>
              <a:rPr lang="tr-TR" dirty="0" err="1" smtClean="0"/>
              <a:t>EndIf</a:t>
            </a:r>
            <a:endParaRPr lang="tr-TR" dirty="0" smtClean="0"/>
          </a:p>
          <a:p>
            <a:r>
              <a:rPr lang="tr-TR" dirty="0" smtClean="0"/>
              <a:t>  </a:t>
            </a:r>
            <a:r>
              <a:rPr lang="tr-TR" dirty="0" err="1" smtClean="0"/>
              <a:t>Endfor</a:t>
            </a:r>
            <a:endParaRPr lang="tr-TR" dirty="0" smtClean="0"/>
          </a:p>
          <a:p>
            <a:r>
              <a:rPr lang="tr-TR" dirty="0" smtClean="0"/>
              <a:t>Bitir:</a:t>
            </a:r>
          </a:p>
          <a:p>
            <a:r>
              <a:rPr lang="tr-TR" dirty="0" err="1" smtClean="0"/>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198</a:t>
            </a:fld>
            <a:endParaRPr lang="tr-T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200</a:t>
            </a:fld>
            <a:endParaRPr lang="tr-T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Isminizi</a:t>
            </a:r>
            <a:r>
              <a:rPr lang="tr-TR" sz="1200" kern="1200" dirty="0" smtClean="0">
                <a:solidFill>
                  <a:schemeClr val="tx1"/>
                </a:solidFill>
                <a:latin typeface="+mn-lt"/>
                <a:ea typeface="+mn-ea"/>
                <a:cs typeface="+mn-cs"/>
              </a:rPr>
              <a:t> Girin: ")</a:t>
            </a:r>
          </a:p>
          <a:p>
            <a:r>
              <a:rPr lang="tr-TR" sz="1200" kern="1200" dirty="0" smtClean="0">
                <a:solidFill>
                  <a:schemeClr val="tx1"/>
                </a:solidFill>
                <a:latin typeface="+mn-lt"/>
                <a:ea typeface="+mn-ea"/>
                <a:cs typeface="+mn-cs"/>
              </a:rPr>
              <a:t>ad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("Merhaba " + ad)</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202</a:t>
            </a:fld>
            <a:endParaRPr lang="tr-T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("1. ismi girin: ")</a:t>
            </a:r>
          </a:p>
          <a:p>
            <a:r>
              <a:rPr lang="tr-TR" sz="1200" kern="1200" dirty="0" smtClean="0">
                <a:solidFill>
                  <a:schemeClr val="tx1"/>
                </a:solidFill>
                <a:latin typeface="+mn-lt"/>
                <a:ea typeface="+mn-ea"/>
                <a:cs typeface="+mn-cs"/>
              </a:rPr>
              <a:t>ad1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("2. ismi girin: ")</a:t>
            </a:r>
          </a:p>
          <a:p>
            <a:r>
              <a:rPr lang="tr-TR" sz="1200" kern="1200" dirty="0" smtClean="0">
                <a:solidFill>
                  <a:schemeClr val="tx1"/>
                </a:solidFill>
                <a:latin typeface="+mn-lt"/>
                <a:ea typeface="+mn-ea"/>
                <a:cs typeface="+mn-cs"/>
              </a:rPr>
              <a:t>ad2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("3. ismi girin: ")</a:t>
            </a:r>
          </a:p>
          <a:p>
            <a:r>
              <a:rPr lang="tr-TR" sz="1200" kern="1200" dirty="0" smtClean="0">
                <a:solidFill>
                  <a:schemeClr val="tx1"/>
                </a:solidFill>
                <a:latin typeface="+mn-lt"/>
                <a:ea typeface="+mn-ea"/>
                <a:cs typeface="+mn-cs"/>
              </a:rPr>
              <a:t>ad3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("4. ismi girin: ")</a:t>
            </a:r>
          </a:p>
          <a:p>
            <a:r>
              <a:rPr lang="tr-TR" sz="1200" kern="1200" dirty="0" smtClean="0">
                <a:solidFill>
                  <a:schemeClr val="tx1"/>
                </a:solidFill>
                <a:latin typeface="+mn-lt"/>
                <a:ea typeface="+mn-ea"/>
                <a:cs typeface="+mn-cs"/>
              </a:rPr>
              <a:t>ad4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("5. ismi girin: ")</a:t>
            </a:r>
          </a:p>
          <a:p>
            <a:r>
              <a:rPr lang="tr-TR" sz="1200" kern="1200" dirty="0" smtClean="0">
                <a:solidFill>
                  <a:schemeClr val="tx1"/>
                </a:solidFill>
                <a:latin typeface="+mn-lt"/>
                <a:ea typeface="+mn-ea"/>
                <a:cs typeface="+mn-cs"/>
              </a:rPr>
              <a:t>ad5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("Merhaba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(ad1 + ",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(ad2 + ",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(ad3 + ",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(ad4 + ", ")</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(ad5)</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203</a:t>
            </a:fld>
            <a:endParaRPr lang="tr-T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205</a:t>
            </a:fld>
            <a:endParaRPr lang="tr-T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("1.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a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("2. </a:t>
            </a:r>
            <a:r>
              <a:rPr lang="tr-TR" sz="1200" kern="1200" dirty="0" err="1" smtClean="0">
                <a:solidFill>
                  <a:schemeClr val="tx1"/>
                </a:solidFill>
                <a:latin typeface="+mn-lt"/>
                <a:ea typeface="+mn-ea"/>
                <a:cs typeface="+mn-cs"/>
              </a:rPr>
              <a:t>sayi</a:t>
            </a:r>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b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c = a + b</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Iki</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sayinin</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toplami</a:t>
            </a:r>
            <a:r>
              <a:rPr lang="tr-TR" sz="1200" kern="1200" dirty="0" smtClean="0">
                <a:solidFill>
                  <a:schemeClr val="tx1"/>
                </a:solidFill>
                <a:latin typeface="+mn-lt"/>
                <a:ea typeface="+mn-ea"/>
                <a:cs typeface="+mn-cs"/>
              </a:rPr>
              <a:t>: " + c)</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63</a:t>
            </a:fld>
            <a:endParaRPr lang="tr-T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207</a:t>
            </a:fld>
            <a:endParaRPr lang="tr-T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(i + ". ismi girin: ")</a:t>
            </a:r>
          </a:p>
          <a:p>
            <a:r>
              <a:rPr lang="tr-TR" sz="1200" kern="1200" dirty="0" smtClean="0">
                <a:solidFill>
                  <a:schemeClr val="tx1"/>
                </a:solidFill>
                <a:latin typeface="+mn-lt"/>
                <a:ea typeface="+mn-ea"/>
                <a:cs typeface="+mn-cs"/>
              </a:rPr>
              <a:t>  name[i]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("Merhaba ")</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(name[i])</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i &lt; 5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p>
        </p:txBody>
      </p:sp>
      <p:sp>
        <p:nvSpPr>
          <p:cNvPr id="4" name="3 Slayt Numarası Yer Tutucusu"/>
          <p:cNvSpPr>
            <a:spLocks noGrp="1"/>
          </p:cNvSpPr>
          <p:nvPr>
            <p:ph type="sldNum" sz="quarter" idx="10"/>
          </p:nvPr>
        </p:nvSpPr>
        <p:spPr/>
        <p:txBody>
          <a:bodyPr/>
          <a:lstStyle/>
          <a:p>
            <a:fld id="{1BBDC8B7-7554-486D-8510-37D6C61EF099}" type="slidenum">
              <a:rPr lang="tr-TR" smtClean="0"/>
              <a:pPr/>
              <a:t>209</a:t>
            </a:fld>
            <a:endParaRPr lang="tr-T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(i + ". ismi girin: ")</a:t>
            </a:r>
          </a:p>
          <a:p>
            <a:r>
              <a:rPr lang="tr-TR" sz="1200" kern="1200" dirty="0" smtClean="0">
                <a:solidFill>
                  <a:schemeClr val="tx1"/>
                </a:solidFill>
                <a:latin typeface="+mn-lt"/>
                <a:ea typeface="+mn-ea"/>
                <a:cs typeface="+mn-cs"/>
              </a:rPr>
              <a:t>  name[i]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("Merhaba ")</a:t>
            </a:r>
          </a:p>
          <a:p>
            <a:r>
              <a:rPr lang="tr-TR" sz="1200" b="1" kern="1200" dirty="0" err="1" smtClean="0">
                <a:solidFill>
                  <a:schemeClr val="tx1"/>
                </a:solidFill>
                <a:latin typeface="+mn-lt"/>
                <a:ea typeface="+mn-ea"/>
                <a:cs typeface="+mn-cs"/>
              </a:rPr>
              <a:t>For</a:t>
            </a:r>
            <a:r>
              <a:rPr lang="tr-TR" sz="1200" b="1" kern="1200" dirty="0" smtClean="0">
                <a:solidFill>
                  <a:schemeClr val="tx1"/>
                </a:solidFill>
                <a:latin typeface="+mn-lt"/>
                <a:ea typeface="+mn-ea"/>
                <a:cs typeface="+mn-cs"/>
              </a:rPr>
              <a:t> i = 1 </a:t>
            </a:r>
            <a:r>
              <a:rPr lang="tr-TR" sz="1200" b="1" kern="1200" dirty="0" err="1" smtClean="0">
                <a:solidFill>
                  <a:schemeClr val="tx1"/>
                </a:solidFill>
                <a:latin typeface="+mn-lt"/>
                <a:ea typeface="+mn-ea"/>
                <a:cs typeface="+mn-cs"/>
              </a:rPr>
              <a:t>To</a:t>
            </a:r>
            <a:r>
              <a:rPr lang="tr-TR" sz="1200" b="1" kern="1200" dirty="0" smtClean="0">
                <a:solidFill>
                  <a:schemeClr val="tx1"/>
                </a:solidFill>
                <a:latin typeface="+mn-lt"/>
                <a:ea typeface="+mn-ea"/>
                <a:cs typeface="+mn-cs"/>
              </a:rPr>
              <a:t> 5</a:t>
            </a: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(name[i])</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If</a:t>
            </a:r>
            <a:r>
              <a:rPr lang="tr-TR" sz="1200" b="1" kern="1200" dirty="0" smtClean="0">
                <a:solidFill>
                  <a:schemeClr val="tx1"/>
                </a:solidFill>
                <a:latin typeface="+mn-lt"/>
                <a:ea typeface="+mn-ea"/>
                <a:cs typeface="+mn-cs"/>
              </a:rPr>
              <a:t> i &lt; 5 </a:t>
            </a:r>
            <a:r>
              <a:rPr lang="tr-TR" sz="1200" b="1" kern="1200" dirty="0" err="1" smtClean="0">
                <a:solidFill>
                  <a:schemeClr val="tx1"/>
                </a:solidFill>
                <a:latin typeface="+mn-lt"/>
                <a:ea typeface="+mn-ea"/>
                <a:cs typeface="+mn-cs"/>
              </a:rPr>
              <a:t>Then</a:t>
            </a:r>
            <a:endParaRPr lang="tr-TR"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 ")</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EndIf</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210</a:t>
            </a:fld>
            <a:endParaRPr lang="tr-T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err="1" smtClean="0">
                <a:solidFill>
                  <a:schemeClr val="tx1"/>
                </a:solidFill>
                <a:latin typeface="+mn-lt"/>
                <a:ea typeface="+mn-ea"/>
                <a:cs typeface="+mn-cs"/>
              </a:rPr>
              <a:t>TextWindow</a:t>
            </a:r>
            <a:r>
              <a:rPr lang="tr-TR" sz="1200" kern="1200" smtClean="0">
                <a:solidFill>
                  <a:schemeClr val="tx1"/>
                </a:solidFill>
                <a:latin typeface="+mn-lt"/>
                <a:ea typeface="+mn-ea"/>
                <a:cs typeface="+mn-cs"/>
              </a:rPr>
              <a:t>.</a:t>
            </a:r>
            <a:r>
              <a:rPr lang="tr-TR" sz="1200" kern="1200" err="1" smtClean="0">
                <a:solidFill>
                  <a:schemeClr val="tx1"/>
                </a:solidFill>
                <a:latin typeface="+mn-lt"/>
                <a:ea typeface="+mn-ea"/>
                <a:cs typeface="+mn-cs"/>
              </a:rPr>
              <a:t>Write</a:t>
            </a:r>
            <a:r>
              <a:rPr lang="tr-TR" sz="1200" kern="1200" smtClean="0">
                <a:solidFill>
                  <a:schemeClr val="tx1"/>
                </a:solidFill>
                <a:latin typeface="+mn-lt"/>
                <a:ea typeface="+mn-ea"/>
                <a:cs typeface="+mn-cs"/>
              </a:rPr>
              <a:t>("Isminizi </a:t>
            </a:r>
            <a:r>
              <a:rPr lang="tr-TR" sz="1200" kern="1200" dirty="0" smtClean="0">
                <a:solidFill>
                  <a:schemeClr val="tx1"/>
                </a:solidFill>
                <a:latin typeface="+mn-lt"/>
                <a:ea typeface="+mn-ea"/>
                <a:cs typeface="+mn-cs"/>
              </a:rPr>
              <a:t>girin: ")</a:t>
            </a:r>
          </a:p>
          <a:p>
            <a:r>
              <a:rPr lang="tr-TR" sz="1200" kern="1200" dirty="0" err="1" smtClean="0">
                <a:solidFill>
                  <a:schemeClr val="tx1"/>
                </a:solidFill>
                <a:latin typeface="+mn-lt"/>
                <a:ea typeface="+mn-ea"/>
                <a:cs typeface="+mn-cs"/>
              </a:rPr>
              <a:t>user</a:t>
            </a:r>
            <a:r>
              <a:rPr lang="tr-TR" sz="1200" kern="1200" dirty="0" smtClean="0">
                <a:solidFill>
                  <a:schemeClr val="tx1"/>
                </a:solidFill>
                <a:latin typeface="+mn-lt"/>
                <a:ea typeface="+mn-ea"/>
                <a:cs typeface="+mn-cs"/>
              </a:rPr>
              <a:t>["isim"]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Yasinizi</a:t>
            </a:r>
            <a:r>
              <a:rPr lang="tr-TR" sz="1200" kern="1200" dirty="0" smtClean="0">
                <a:solidFill>
                  <a:schemeClr val="tx1"/>
                </a:solidFill>
                <a:latin typeface="+mn-lt"/>
                <a:ea typeface="+mn-ea"/>
                <a:cs typeface="+mn-cs"/>
              </a:rPr>
              <a:t> girin: ")</a:t>
            </a:r>
          </a:p>
          <a:p>
            <a:r>
              <a:rPr lang="tr-TR" sz="1200" kern="1200" dirty="0" err="1" smtClean="0">
                <a:solidFill>
                  <a:schemeClr val="tx1"/>
                </a:solidFill>
                <a:latin typeface="+mn-lt"/>
                <a:ea typeface="+mn-ea"/>
                <a:cs typeface="+mn-cs"/>
              </a:rPr>
              <a:t>user</a:t>
            </a:r>
            <a:r>
              <a:rPr lang="tr-TR" sz="1200" kern="1200" dirty="0" smtClean="0">
                <a:solidFill>
                  <a:schemeClr val="tx1"/>
                </a:solidFill>
                <a:latin typeface="+mn-lt"/>
                <a:ea typeface="+mn-ea"/>
                <a:cs typeface="+mn-cs"/>
              </a:rPr>
              <a:t>["yas"]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Sehrinizi</a:t>
            </a:r>
            <a:r>
              <a:rPr lang="tr-TR" sz="1200" kern="1200" dirty="0" smtClean="0">
                <a:solidFill>
                  <a:schemeClr val="tx1"/>
                </a:solidFill>
                <a:latin typeface="+mn-lt"/>
                <a:ea typeface="+mn-ea"/>
                <a:cs typeface="+mn-cs"/>
              </a:rPr>
              <a:t> girin: ")</a:t>
            </a:r>
          </a:p>
          <a:p>
            <a:r>
              <a:rPr lang="tr-TR" sz="1200" kern="1200" dirty="0" err="1" smtClean="0">
                <a:solidFill>
                  <a:schemeClr val="tx1"/>
                </a:solidFill>
                <a:latin typeface="+mn-lt"/>
                <a:ea typeface="+mn-ea"/>
                <a:cs typeface="+mn-cs"/>
              </a:rPr>
              <a:t>user</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sehir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("Posta kodunuzu girin: ")</a:t>
            </a:r>
          </a:p>
          <a:p>
            <a:r>
              <a:rPr lang="tr-TR" sz="1200" kern="1200" dirty="0" err="1" smtClean="0">
                <a:solidFill>
                  <a:schemeClr val="tx1"/>
                </a:solidFill>
                <a:latin typeface="+mn-lt"/>
                <a:ea typeface="+mn-ea"/>
                <a:cs typeface="+mn-cs"/>
              </a:rPr>
              <a:t>user</a:t>
            </a:r>
            <a:r>
              <a:rPr lang="tr-TR" sz="1200" kern="1200" dirty="0" smtClean="0">
                <a:solidFill>
                  <a:schemeClr val="tx1"/>
                </a:solidFill>
                <a:latin typeface="+mn-lt"/>
                <a:ea typeface="+mn-ea"/>
                <a:cs typeface="+mn-cs"/>
              </a:rPr>
              <a:t>["posta kodu"]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("Hangi bilgiyi istiyorsunuz? ")</a:t>
            </a:r>
          </a:p>
          <a:p>
            <a:r>
              <a:rPr lang="tr-TR" sz="1200" kern="1200" dirty="0" err="1" smtClean="0">
                <a:solidFill>
                  <a:schemeClr val="tx1"/>
                </a:solidFill>
                <a:latin typeface="+mn-lt"/>
                <a:ea typeface="+mn-ea"/>
                <a:cs typeface="+mn-cs"/>
              </a:rPr>
              <a:t>index</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a:t>
            </a:r>
            <a:r>
              <a:rPr lang="tr-TR" sz="1200" kern="1200" dirty="0" smtClean="0">
                <a:solidFill>
                  <a:schemeClr val="tx1"/>
                </a:solidFill>
                <a:latin typeface="+mn-lt"/>
                <a:ea typeface="+mn-ea"/>
                <a:cs typeface="+mn-cs"/>
              </a:rPr>
              <a:t>()</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index</a:t>
            </a:r>
            <a:r>
              <a:rPr lang="tr-TR" sz="1200" kern="1200" dirty="0" smtClean="0">
                <a:solidFill>
                  <a:schemeClr val="tx1"/>
                </a:solidFill>
                <a:latin typeface="+mn-lt"/>
                <a:ea typeface="+mn-ea"/>
                <a:cs typeface="+mn-cs"/>
              </a:rPr>
              <a:t> + " = " + </a:t>
            </a:r>
            <a:r>
              <a:rPr lang="tr-TR" sz="1200" kern="1200" dirty="0" err="1" smtClean="0">
                <a:solidFill>
                  <a:schemeClr val="tx1"/>
                </a:solidFill>
                <a:latin typeface="+mn-lt"/>
                <a:ea typeface="+mn-ea"/>
                <a:cs typeface="+mn-cs"/>
              </a:rPr>
              <a:t>user</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index</a:t>
            </a:r>
            <a:r>
              <a:rPr lang="tr-TR" sz="1200" kern="1200" dirty="0" smtClean="0">
                <a:solidFill>
                  <a:schemeClr val="tx1"/>
                </a:solidFill>
                <a:latin typeface="+mn-lt"/>
                <a:ea typeface="+mn-ea"/>
                <a:cs typeface="+mn-cs"/>
              </a:rPr>
              <a:t>])</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212</a:t>
            </a:fld>
            <a:endParaRPr lang="tr-T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arkadas</a:t>
            </a:r>
            <a:r>
              <a:rPr lang="tr-TR" dirty="0" smtClean="0"/>
              <a:t>["</a:t>
            </a:r>
            <a:r>
              <a:rPr lang="tr-TR" dirty="0" err="1" smtClean="0"/>
              <a:t>Br</a:t>
            </a:r>
            <a:r>
              <a:rPr lang="tr-TR" dirty="0" smtClean="0"/>
              <a:t>"]["Ad"] = "</a:t>
            </a:r>
            <a:r>
              <a:rPr lang="tr-TR" dirty="0" err="1" smtClean="0"/>
              <a:t>Baris</a:t>
            </a:r>
            <a:r>
              <a:rPr lang="tr-TR" dirty="0" smtClean="0"/>
              <a:t>"</a:t>
            </a:r>
          </a:p>
          <a:p>
            <a:r>
              <a:rPr lang="tr-TR" dirty="0" err="1" smtClean="0"/>
              <a:t>arkadas</a:t>
            </a:r>
            <a:r>
              <a:rPr lang="tr-TR" dirty="0" smtClean="0"/>
              <a:t>["</a:t>
            </a:r>
            <a:r>
              <a:rPr lang="tr-TR" dirty="0" err="1" smtClean="0"/>
              <a:t>Br</a:t>
            </a:r>
            <a:r>
              <a:rPr lang="tr-TR" dirty="0" smtClean="0"/>
              <a:t>"]["Telefon"] = "555-3456789"</a:t>
            </a:r>
          </a:p>
          <a:p>
            <a:r>
              <a:rPr lang="tr-TR" dirty="0" err="1" smtClean="0"/>
              <a:t>arkadas</a:t>
            </a:r>
            <a:r>
              <a:rPr lang="tr-TR" dirty="0" smtClean="0"/>
              <a:t>["Ar"]["Ad"] = "Arzu"</a:t>
            </a:r>
          </a:p>
          <a:p>
            <a:r>
              <a:rPr lang="tr-TR" dirty="0" err="1" smtClean="0"/>
              <a:t>arkadas</a:t>
            </a:r>
            <a:r>
              <a:rPr lang="tr-TR" dirty="0" smtClean="0"/>
              <a:t>["Ar"]["Telefon"] = "555-1234567"</a:t>
            </a:r>
          </a:p>
          <a:p>
            <a:r>
              <a:rPr lang="tr-TR" dirty="0" err="1" smtClean="0"/>
              <a:t>arkadas</a:t>
            </a:r>
            <a:r>
              <a:rPr lang="tr-TR" dirty="0" smtClean="0"/>
              <a:t>["</a:t>
            </a:r>
            <a:r>
              <a:rPr lang="tr-TR" dirty="0" err="1" smtClean="0"/>
              <a:t>Sl</a:t>
            </a:r>
            <a:r>
              <a:rPr lang="tr-TR" dirty="0" smtClean="0"/>
              <a:t>"]["Ad"] = "</a:t>
            </a:r>
            <a:r>
              <a:rPr lang="tr-TR" dirty="0" err="1" smtClean="0"/>
              <a:t>Selcuk</a:t>
            </a:r>
            <a:r>
              <a:rPr lang="tr-TR" dirty="0" smtClean="0"/>
              <a:t>"</a:t>
            </a:r>
          </a:p>
          <a:p>
            <a:r>
              <a:rPr lang="tr-TR" dirty="0" err="1" smtClean="0"/>
              <a:t>arkadas</a:t>
            </a:r>
            <a:r>
              <a:rPr lang="tr-TR" dirty="0" smtClean="0"/>
              <a:t>["</a:t>
            </a:r>
            <a:r>
              <a:rPr lang="tr-TR" dirty="0" err="1" smtClean="0"/>
              <a:t>Sl</a:t>
            </a:r>
            <a:r>
              <a:rPr lang="tr-TR" dirty="0" smtClean="0"/>
              <a:t>"]["Telefon"] = "555-2345678"</a:t>
            </a:r>
          </a:p>
          <a:p>
            <a:r>
              <a:rPr lang="tr-TR" dirty="0" err="1" smtClean="0"/>
              <a:t>TextWindow</a:t>
            </a:r>
            <a:r>
              <a:rPr lang="tr-TR" dirty="0" smtClean="0"/>
              <a:t>.</a:t>
            </a:r>
            <a:r>
              <a:rPr lang="tr-TR" dirty="0" err="1" smtClean="0"/>
              <a:t>Write</a:t>
            </a:r>
            <a:r>
              <a:rPr lang="tr-TR" dirty="0" smtClean="0"/>
              <a:t>("Kod adi girin: ")</a:t>
            </a:r>
          </a:p>
          <a:p>
            <a:r>
              <a:rPr lang="tr-TR" dirty="0" smtClean="0"/>
              <a:t>kod = </a:t>
            </a:r>
            <a:r>
              <a:rPr lang="tr-TR" dirty="0" err="1" smtClean="0"/>
              <a:t>TextWindow</a:t>
            </a:r>
            <a:r>
              <a:rPr lang="tr-TR" dirty="0" smtClean="0"/>
              <a:t>.</a:t>
            </a:r>
            <a:r>
              <a:rPr lang="tr-TR" dirty="0" err="1" smtClean="0"/>
              <a:t>Read</a:t>
            </a:r>
            <a:r>
              <a:rPr lang="tr-TR" dirty="0" smtClean="0"/>
              <a:t>()</a:t>
            </a:r>
          </a:p>
          <a:p>
            <a:r>
              <a:rPr lang="tr-TR" dirty="0" err="1" smtClean="0"/>
              <a:t>TextWindow</a:t>
            </a:r>
            <a:r>
              <a:rPr lang="tr-TR" dirty="0" smtClean="0"/>
              <a:t>.</a:t>
            </a:r>
            <a:r>
              <a:rPr lang="tr-TR" dirty="0" err="1" smtClean="0"/>
              <a:t>WriteLine</a:t>
            </a:r>
            <a:r>
              <a:rPr lang="tr-TR" dirty="0" smtClean="0"/>
              <a:t>("İsim: " + </a:t>
            </a:r>
            <a:r>
              <a:rPr lang="tr-TR" dirty="0" err="1" smtClean="0"/>
              <a:t>arkadas</a:t>
            </a:r>
            <a:r>
              <a:rPr lang="tr-TR" dirty="0" smtClean="0"/>
              <a:t>[kod]["Ad"])</a:t>
            </a:r>
          </a:p>
          <a:p>
            <a:r>
              <a:rPr lang="tr-TR" dirty="0" err="1" smtClean="0"/>
              <a:t>TextWindow</a:t>
            </a:r>
            <a:r>
              <a:rPr lang="tr-TR" dirty="0" smtClean="0"/>
              <a:t>.</a:t>
            </a:r>
            <a:r>
              <a:rPr lang="tr-TR" dirty="0" err="1" smtClean="0"/>
              <a:t>WriteLine</a:t>
            </a:r>
            <a:r>
              <a:rPr lang="tr-TR" dirty="0" smtClean="0"/>
              <a:t>("Telefon: " + </a:t>
            </a:r>
            <a:r>
              <a:rPr lang="tr-TR" dirty="0" err="1" smtClean="0"/>
              <a:t>arkadas</a:t>
            </a:r>
            <a:r>
              <a:rPr lang="tr-TR" dirty="0" smtClean="0"/>
              <a:t>[kod]["Telefon"])</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214</a:t>
            </a:fld>
            <a:endParaRPr lang="tr-T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arkadas</a:t>
            </a:r>
            <a:r>
              <a:rPr lang="tr-TR" dirty="0" smtClean="0"/>
              <a:t>["</a:t>
            </a:r>
            <a:r>
              <a:rPr lang="tr-TR" dirty="0" err="1" smtClean="0"/>
              <a:t>Br</a:t>
            </a:r>
            <a:r>
              <a:rPr lang="tr-TR" dirty="0" smtClean="0"/>
              <a:t>"]["Ad"] = "</a:t>
            </a:r>
            <a:r>
              <a:rPr lang="tr-TR" dirty="0" err="1" smtClean="0"/>
              <a:t>Baris</a:t>
            </a:r>
            <a:r>
              <a:rPr lang="tr-TR" dirty="0" smtClean="0"/>
              <a:t>"</a:t>
            </a:r>
          </a:p>
          <a:p>
            <a:r>
              <a:rPr lang="tr-TR" dirty="0" err="1" smtClean="0"/>
              <a:t>arkadas</a:t>
            </a:r>
            <a:r>
              <a:rPr lang="tr-TR" dirty="0" smtClean="0"/>
              <a:t>["</a:t>
            </a:r>
            <a:r>
              <a:rPr lang="tr-TR" dirty="0" err="1" smtClean="0"/>
              <a:t>Br</a:t>
            </a:r>
            <a:r>
              <a:rPr lang="tr-TR" dirty="0" smtClean="0"/>
              <a:t>"]["Telefon"] = "555-3456789"</a:t>
            </a:r>
          </a:p>
          <a:p>
            <a:r>
              <a:rPr lang="tr-TR" dirty="0" err="1" smtClean="0"/>
              <a:t>arkadas</a:t>
            </a:r>
            <a:r>
              <a:rPr lang="tr-TR" dirty="0" smtClean="0"/>
              <a:t>["Ar"]["Ad"] = "Arzu"</a:t>
            </a:r>
          </a:p>
          <a:p>
            <a:r>
              <a:rPr lang="tr-TR" dirty="0" err="1" smtClean="0"/>
              <a:t>arkadas</a:t>
            </a:r>
            <a:r>
              <a:rPr lang="tr-TR" dirty="0" smtClean="0"/>
              <a:t>["Ar"]["Telefon"] = "555-1234567"</a:t>
            </a:r>
          </a:p>
          <a:p>
            <a:r>
              <a:rPr lang="tr-TR" dirty="0" err="1" smtClean="0"/>
              <a:t>arkadas</a:t>
            </a:r>
            <a:r>
              <a:rPr lang="tr-TR" dirty="0" smtClean="0"/>
              <a:t>["</a:t>
            </a:r>
            <a:r>
              <a:rPr lang="tr-TR" dirty="0" err="1" smtClean="0"/>
              <a:t>Sl</a:t>
            </a:r>
            <a:r>
              <a:rPr lang="tr-TR" dirty="0" smtClean="0"/>
              <a:t>"]["Ad"] = "</a:t>
            </a:r>
            <a:r>
              <a:rPr lang="tr-TR" dirty="0" err="1" smtClean="0"/>
              <a:t>Selcuk</a:t>
            </a:r>
            <a:r>
              <a:rPr lang="tr-TR" dirty="0" smtClean="0"/>
              <a:t>"</a:t>
            </a:r>
          </a:p>
          <a:p>
            <a:r>
              <a:rPr lang="tr-TR" dirty="0" err="1" smtClean="0"/>
              <a:t>arkadas</a:t>
            </a:r>
            <a:r>
              <a:rPr lang="tr-TR" dirty="0" smtClean="0"/>
              <a:t>["</a:t>
            </a:r>
            <a:r>
              <a:rPr lang="tr-TR" dirty="0" err="1" smtClean="0"/>
              <a:t>Sl</a:t>
            </a:r>
            <a:r>
              <a:rPr lang="tr-TR" dirty="0" smtClean="0"/>
              <a:t>"]["Telefon"] = "555-2345678"</a:t>
            </a:r>
          </a:p>
          <a:p>
            <a:r>
              <a:rPr lang="tr-TR" dirty="0" err="1" smtClean="0"/>
              <a:t>TextWindow</a:t>
            </a:r>
            <a:r>
              <a:rPr lang="tr-TR" dirty="0" smtClean="0"/>
              <a:t>.</a:t>
            </a:r>
            <a:r>
              <a:rPr lang="tr-TR" dirty="0" err="1" smtClean="0"/>
              <a:t>Write</a:t>
            </a:r>
            <a:r>
              <a:rPr lang="tr-TR" dirty="0" smtClean="0"/>
              <a:t>("Kod adi girin: ")</a:t>
            </a:r>
          </a:p>
          <a:p>
            <a:r>
              <a:rPr lang="tr-TR" dirty="0" smtClean="0"/>
              <a:t>kod = </a:t>
            </a:r>
            <a:r>
              <a:rPr lang="tr-TR" dirty="0" err="1" smtClean="0"/>
              <a:t>TextWindow</a:t>
            </a:r>
            <a:r>
              <a:rPr lang="tr-TR" dirty="0" smtClean="0"/>
              <a:t>.</a:t>
            </a:r>
            <a:r>
              <a:rPr lang="tr-TR" dirty="0" err="1" smtClean="0"/>
              <a:t>Read</a:t>
            </a:r>
            <a:r>
              <a:rPr lang="tr-TR" dirty="0" smtClean="0"/>
              <a:t>()</a:t>
            </a:r>
          </a:p>
          <a:p>
            <a:r>
              <a:rPr lang="tr-TR" dirty="0" err="1" smtClean="0"/>
              <a:t>TextWindow</a:t>
            </a:r>
            <a:r>
              <a:rPr lang="tr-TR" dirty="0" smtClean="0"/>
              <a:t>.</a:t>
            </a:r>
            <a:r>
              <a:rPr lang="tr-TR" dirty="0" err="1" smtClean="0"/>
              <a:t>WriteLine</a:t>
            </a:r>
            <a:r>
              <a:rPr lang="tr-TR" dirty="0" smtClean="0"/>
              <a:t>("İsim: " + </a:t>
            </a:r>
            <a:r>
              <a:rPr lang="tr-TR" dirty="0" err="1" smtClean="0"/>
              <a:t>arkadas</a:t>
            </a:r>
            <a:r>
              <a:rPr lang="tr-TR" dirty="0" smtClean="0"/>
              <a:t>[kod]["Ad"])</a:t>
            </a:r>
          </a:p>
          <a:p>
            <a:r>
              <a:rPr lang="tr-TR" dirty="0" err="1" smtClean="0"/>
              <a:t>TextWindow</a:t>
            </a:r>
            <a:r>
              <a:rPr lang="tr-TR" dirty="0" smtClean="0"/>
              <a:t>.</a:t>
            </a:r>
            <a:r>
              <a:rPr lang="tr-TR" dirty="0" err="1" smtClean="0"/>
              <a:t>WriteLine</a:t>
            </a:r>
            <a:r>
              <a:rPr lang="tr-TR" dirty="0" smtClean="0"/>
              <a:t>("Telefon: " + </a:t>
            </a:r>
            <a:r>
              <a:rPr lang="tr-TR" dirty="0" err="1" smtClean="0"/>
              <a:t>arkadas</a:t>
            </a:r>
            <a:r>
              <a:rPr lang="tr-TR" dirty="0" smtClean="0"/>
              <a:t>[kod]["Telefon"])</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215</a:t>
            </a:fld>
            <a:endParaRPr lang="tr-T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satir = 8</a:t>
            </a:r>
          </a:p>
          <a:p>
            <a:r>
              <a:rPr lang="tr-TR" dirty="0" err="1" smtClean="0"/>
              <a:t>sutun</a:t>
            </a:r>
            <a:r>
              <a:rPr lang="tr-TR" dirty="0" smtClean="0"/>
              <a:t> = 8</a:t>
            </a:r>
          </a:p>
          <a:p>
            <a:r>
              <a:rPr lang="tr-TR" dirty="0" smtClean="0"/>
              <a:t>boy = 40</a:t>
            </a:r>
          </a:p>
          <a:p>
            <a:r>
              <a:rPr lang="tr-TR" dirty="0" err="1" smtClean="0"/>
              <a:t>For</a:t>
            </a:r>
            <a:r>
              <a:rPr lang="tr-TR" dirty="0" smtClean="0"/>
              <a:t> a = 1 </a:t>
            </a:r>
            <a:r>
              <a:rPr lang="tr-TR" dirty="0" err="1" smtClean="0"/>
              <a:t>To</a:t>
            </a:r>
            <a:r>
              <a:rPr lang="tr-TR" dirty="0" smtClean="0"/>
              <a:t> satir</a:t>
            </a:r>
          </a:p>
          <a:p>
            <a:r>
              <a:rPr lang="tr-TR" dirty="0" smtClean="0"/>
              <a:t>  </a:t>
            </a:r>
            <a:r>
              <a:rPr lang="tr-TR" dirty="0" err="1" smtClean="0"/>
              <a:t>For</a:t>
            </a:r>
            <a:r>
              <a:rPr lang="tr-TR" dirty="0" smtClean="0"/>
              <a:t> b = 1 </a:t>
            </a:r>
            <a:r>
              <a:rPr lang="tr-TR" dirty="0" err="1" smtClean="0"/>
              <a:t>To</a:t>
            </a:r>
            <a:r>
              <a:rPr lang="tr-TR" dirty="0" smtClean="0"/>
              <a:t> </a:t>
            </a:r>
            <a:r>
              <a:rPr lang="tr-TR" dirty="0" err="1" smtClean="0"/>
              <a:t>sutun</a:t>
            </a:r>
            <a:endParaRPr lang="tr-TR" dirty="0" smtClean="0"/>
          </a:p>
          <a:p>
            <a:r>
              <a:rPr lang="tr-TR" dirty="0" smtClean="0"/>
              <a:t>    </a:t>
            </a:r>
            <a:r>
              <a:rPr lang="tr-TR" dirty="0" err="1" smtClean="0"/>
              <a:t>GraphicsWindow</a:t>
            </a:r>
            <a:r>
              <a:rPr lang="tr-TR" dirty="0" smtClean="0"/>
              <a:t>.</a:t>
            </a:r>
            <a:r>
              <a:rPr lang="tr-TR" dirty="0" err="1" smtClean="0"/>
              <a:t>BrushColor</a:t>
            </a:r>
            <a:r>
              <a:rPr lang="tr-TR" dirty="0" smtClean="0"/>
              <a:t> = </a:t>
            </a:r>
            <a:r>
              <a:rPr lang="tr-TR" dirty="0" err="1" smtClean="0"/>
              <a:t>GraphicsWindow</a:t>
            </a:r>
            <a:r>
              <a:rPr lang="tr-TR" dirty="0" smtClean="0"/>
              <a:t>.</a:t>
            </a:r>
            <a:r>
              <a:rPr lang="tr-TR" dirty="0" err="1" smtClean="0"/>
              <a:t>GetRandomColor</a:t>
            </a:r>
            <a:r>
              <a:rPr lang="tr-TR" dirty="0" smtClean="0"/>
              <a:t>()</a:t>
            </a:r>
          </a:p>
          <a:p>
            <a:r>
              <a:rPr lang="tr-TR" dirty="0" smtClean="0"/>
              <a:t>    kutu[a][b] = </a:t>
            </a:r>
            <a:r>
              <a:rPr lang="tr-TR" dirty="0" err="1" smtClean="0"/>
              <a:t>Shapes</a:t>
            </a:r>
            <a:r>
              <a:rPr lang="tr-TR" dirty="0" smtClean="0"/>
              <a:t>.</a:t>
            </a:r>
            <a:r>
              <a:rPr lang="tr-TR" dirty="0" err="1" smtClean="0"/>
              <a:t>AddRectangle</a:t>
            </a:r>
            <a:r>
              <a:rPr lang="tr-TR" dirty="0" smtClean="0"/>
              <a:t>(boy, boy)</a:t>
            </a:r>
          </a:p>
          <a:p>
            <a:r>
              <a:rPr lang="tr-TR" dirty="0" smtClean="0"/>
              <a:t>    </a:t>
            </a:r>
            <a:r>
              <a:rPr lang="tr-TR" dirty="0" err="1" smtClean="0"/>
              <a:t>Shapes</a:t>
            </a:r>
            <a:r>
              <a:rPr lang="tr-TR" dirty="0" smtClean="0"/>
              <a:t>.</a:t>
            </a:r>
            <a:r>
              <a:rPr lang="tr-TR" dirty="0" err="1" smtClean="0"/>
              <a:t>Move</a:t>
            </a:r>
            <a:r>
              <a:rPr lang="tr-TR" dirty="0" smtClean="0"/>
              <a:t>(kutu[a][b], b * boy, a * boy)</a:t>
            </a:r>
          </a:p>
          <a:p>
            <a:r>
              <a:rPr lang="tr-TR" dirty="0" smtClean="0"/>
              <a:t>  </a:t>
            </a:r>
            <a:r>
              <a:rPr lang="tr-TR" dirty="0" err="1" smtClean="0"/>
              <a:t>EndFor</a:t>
            </a:r>
            <a:endParaRPr lang="tr-TR" dirty="0" smtClean="0"/>
          </a:p>
          <a:p>
            <a:r>
              <a:rPr lang="tr-TR" dirty="0" err="1" smtClean="0"/>
              <a:t>EndFor</a:t>
            </a:r>
            <a:endParaRPr lang="tr-TR" dirty="0" smtClean="0"/>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216</a:t>
            </a:fld>
            <a:endParaRPr lang="tr-T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satir = 8</a:t>
            </a:r>
          </a:p>
          <a:p>
            <a:r>
              <a:rPr lang="tr-TR" dirty="0" err="1" smtClean="0"/>
              <a:t>sutun</a:t>
            </a:r>
            <a:r>
              <a:rPr lang="tr-TR" dirty="0" smtClean="0"/>
              <a:t> = 8</a:t>
            </a:r>
          </a:p>
          <a:p>
            <a:r>
              <a:rPr lang="tr-TR" dirty="0" smtClean="0"/>
              <a:t>boy = 40</a:t>
            </a:r>
          </a:p>
          <a:p>
            <a:r>
              <a:rPr lang="tr-TR" dirty="0" err="1" smtClean="0"/>
              <a:t>For</a:t>
            </a:r>
            <a:r>
              <a:rPr lang="tr-TR" dirty="0" smtClean="0"/>
              <a:t> a = 1 </a:t>
            </a:r>
            <a:r>
              <a:rPr lang="tr-TR" dirty="0" err="1" smtClean="0"/>
              <a:t>To</a:t>
            </a:r>
            <a:r>
              <a:rPr lang="tr-TR" dirty="0" smtClean="0"/>
              <a:t> satir</a:t>
            </a:r>
          </a:p>
          <a:p>
            <a:r>
              <a:rPr lang="tr-TR" dirty="0" smtClean="0"/>
              <a:t>  </a:t>
            </a:r>
            <a:r>
              <a:rPr lang="tr-TR" dirty="0" err="1" smtClean="0"/>
              <a:t>For</a:t>
            </a:r>
            <a:r>
              <a:rPr lang="tr-TR" dirty="0" smtClean="0"/>
              <a:t> b = 1 </a:t>
            </a:r>
            <a:r>
              <a:rPr lang="tr-TR" dirty="0" err="1" smtClean="0"/>
              <a:t>To</a:t>
            </a:r>
            <a:r>
              <a:rPr lang="tr-TR" dirty="0" smtClean="0"/>
              <a:t> </a:t>
            </a:r>
            <a:r>
              <a:rPr lang="tr-TR" dirty="0" err="1" smtClean="0"/>
              <a:t>sutun</a:t>
            </a:r>
            <a:endParaRPr lang="tr-TR" dirty="0" smtClean="0"/>
          </a:p>
          <a:p>
            <a:r>
              <a:rPr lang="tr-TR" dirty="0" smtClean="0"/>
              <a:t>    </a:t>
            </a:r>
            <a:r>
              <a:rPr lang="tr-TR" dirty="0" err="1" smtClean="0"/>
              <a:t>GraphicsWindow</a:t>
            </a:r>
            <a:r>
              <a:rPr lang="tr-TR" dirty="0" smtClean="0"/>
              <a:t>.</a:t>
            </a:r>
            <a:r>
              <a:rPr lang="tr-TR" dirty="0" err="1" smtClean="0"/>
              <a:t>BrushColor</a:t>
            </a:r>
            <a:r>
              <a:rPr lang="tr-TR" dirty="0" smtClean="0"/>
              <a:t> = </a:t>
            </a:r>
            <a:r>
              <a:rPr lang="tr-TR" dirty="0" err="1" smtClean="0"/>
              <a:t>GraphicsWindow</a:t>
            </a:r>
            <a:r>
              <a:rPr lang="tr-TR" dirty="0" smtClean="0"/>
              <a:t>.</a:t>
            </a:r>
            <a:r>
              <a:rPr lang="tr-TR" dirty="0" err="1" smtClean="0"/>
              <a:t>GetRandomColor</a:t>
            </a:r>
            <a:r>
              <a:rPr lang="tr-TR" dirty="0" smtClean="0"/>
              <a:t>()</a:t>
            </a:r>
          </a:p>
          <a:p>
            <a:r>
              <a:rPr lang="tr-TR" dirty="0" smtClean="0"/>
              <a:t>    kutu[a][b] = </a:t>
            </a:r>
            <a:r>
              <a:rPr lang="tr-TR" dirty="0" err="1" smtClean="0"/>
              <a:t>Shapes</a:t>
            </a:r>
            <a:r>
              <a:rPr lang="tr-TR" dirty="0" smtClean="0"/>
              <a:t>.</a:t>
            </a:r>
            <a:r>
              <a:rPr lang="tr-TR" dirty="0" err="1" smtClean="0"/>
              <a:t>AddRectangle</a:t>
            </a:r>
            <a:r>
              <a:rPr lang="tr-TR" dirty="0" smtClean="0"/>
              <a:t>(boy, boy)</a:t>
            </a:r>
          </a:p>
          <a:p>
            <a:r>
              <a:rPr lang="tr-TR" dirty="0" smtClean="0"/>
              <a:t>    </a:t>
            </a:r>
            <a:r>
              <a:rPr lang="tr-TR" dirty="0" err="1" smtClean="0"/>
              <a:t>Shapes</a:t>
            </a:r>
            <a:r>
              <a:rPr lang="tr-TR" dirty="0" smtClean="0"/>
              <a:t>.</a:t>
            </a:r>
            <a:r>
              <a:rPr lang="tr-TR" dirty="0" err="1" smtClean="0"/>
              <a:t>Move</a:t>
            </a:r>
            <a:r>
              <a:rPr lang="tr-TR" dirty="0" smtClean="0"/>
              <a:t>(kutu[a][b], b * boy, a * boy)</a:t>
            </a:r>
          </a:p>
          <a:p>
            <a:r>
              <a:rPr lang="tr-TR" dirty="0" smtClean="0"/>
              <a:t>  </a:t>
            </a:r>
            <a:r>
              <a:rPr lang="tr-TR" dirty="0" err="1" smtClean="0"/>
              <a:t>EndFor</a:t>
            </a:r>
            <a:endParaRPr lang="tr-TR" dirty="0" smtClean="0"/>
          </a:p>
          <a:p>
            <a:r>
              <a:rPr lang="tr-TR" dirty="0" err="1" smtClean="0"/>
              <a:t>EndFor</a:t>
            </a:r>
            <a:endParaRPr lang="tr-TR" dirty="0" smtClean="0"/>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217</a:t>
            </a:fld>
            <a:endParaRPr lang="tr-T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satir = 8</a:t>
            </a:r>
          </a:p>
          <a:p>
            <a:r>
              <a:rPr lang="tr-TR" dirty="0" err="1" smtClean="0"/>
              <a:t>sutun</a:t>
            </a:r>
            <a:r>
              <a:rPr lang="tr-TR" dirty="0" smtClean="0"/>
              <a:t> = 8</a:t>
            </a:r>
          </a:p>
          <a:p>
            <a:r>
              <a:rPr lang="tr-TR" dirty="0" smtClean="0"/>
              <a:t>boy = 40</a:t>
            </a:r>
          </a:p>
          <a:p>
            <a:r>
              <a:rPr lang="tr-TR" dirty="0" err="1" smtClean="0"/>
              <a:t>For</a:t>
            </a:r>
            <a:r>
              <a:rPr lang="tr-TR" dirty="0" smtClean="0"/>
              <a:t> a = 1 </a:t>
            </a:r>
            <a:r>
              <a:rPr lang="tr-TR" dirty="0" err="1" smtClean="0"/>
              <a:t>To</a:t>
            </a:r>
            <a:r>
              <a:rPr lang="tr-TR" dirty="0" smtClean="0"/>
              <a:t> satir</a:t>
            </a:r>
          </a:p>
          <a:p>
            <a:r>
              <a:rPr lang="tr-TR" dirty="0" smtClean="0"/>
              <a:t>  </a:t>
            </a:r>
            <a:r>
              <a:rPr lang="tr-TR" dirty="0" err="1" smtClean="0"/>
              <a:t>For</a:t>
            </a:r>
            <a:r>
              <a:rPr lang="tr-TR" dirty="0" smtClean="0"/>
              <a:t> b = 1 </a:t>
            </a:r>
            <a:r>
              <a:rPr lang="tr-TR" dirty="0" err="1" smtClean="0"/>
              <a:t>To</a:t>
            </a:r>
            <a:r>
              <a:rPr lang="tr-TR" dirty="0" smtClean="0"/>
              <a:t> </a:t>
            </a:r>
            <a:r>
              <a:rPr lang="tr-TR" dirty="0" err="1" smtClean="0"/>
              <a:t>sutun</a:t>
            </a:r>
            <a:endParaRPr lang="tr-TR" dirty="0" smtClean="0"/>
          </a:p>
          <a:p>
            <a:r>
              <a:rPr lang="tr-TR" dirty="0" smtClean="0"/>
              <a:t>    </a:t>
            </a:r>
            <a:r>
              <a:rPr lang="tr-TR" dirty="0" err="1" smtClean="0"/>
              <a:t>GraphicsWindow</a:t>
            </a:r>
            <a:r>
              <a:rPr lang="tr-TR" dirty="0" smtClean="0"/>
              <a:t>.</a:t>
            </a:r>
            <a:r>
              <a:rPr lang="tr-TR" dirty="0" err="1" smtClean="0"/>
              <a:t>BrushColor</a:t>
            </a:r>
            <a:r>
              <a:rPr lang="tr-TR" dirty="0" smtClean="0"/>
              <a:t> = </a:t>
            </a:r>
            <a:r>
              <a:rPr lang="tr-TR" dirty="0" err="1" smtClean="0"/>
              <a:t>GraphicsWindow</a:t>
            </a:r>
            <a:r>
              <a:rPr lang="tr-TR" dirty="0" smtClean="0"/>
              <a:t>.</a:t>
            </a:r>
            <a:r>
              <a:rPr lang="tr-TR" dirty="0" err="1" smtClean="0"/>
              <a:t>GetRandomColor</a:t>
            </a:r>
            <a:r>
              <a:rPr lang="tr-TR" dirty="0" smtClean="0"/>
              <a:t>()</a:t>
            </a:r>
          </a:p>
          <a:p>
            <a:r>
              <a:rPr lang="tr-TR" dirty="0" smtClean="0"/>
              <a:t>    kutu[a][b] = </a:t>
            </a:r>
            <a:r>
              <a:rPr lang="tr-TR" dirty="0" err="1" smtClean="0"/>
              <a:t>Shapes</a:t>
            </a:r>
            <a:r>
              <a:rPr lang="tr-TR" dirty="0" smtClean="0"/>
              <a:t>.</a:t>
            </a:r>
            <a:r>
              <a:rPr lang="tr-TR" dirty="0" err="1" smtClean="0"/>
              <a:t>AddRectangle</a:t>
            </a:r>
            <a:r>
              <a:rPr lang="tr-TR" dirty="0" smtClean="0"/>
              <a:t>(boy, boy)</a:t>
            </a:r>
          </a:p>
          <a:p>
            <a:r>
              <a:rPr lang="tr-TR" dirty="0" smtClean="0"/>
              <a:t>    </a:t>
            </a:r>
            <a:r>
              <a:rPr lang="tr-TR" dirty="0" err="1" smtClean="0"/>
              <a:t>Shapes</a:t>
            </a:r>
            <a:r>
              <a:rPr lang="tr-TR" dirty="0" smtClean="0"/>
              <a:t>.</a:t>
            </a:r>
            <a:r>
              <a:rPr lang="tr-TR" dirty="0" err="1" smtClean="0"/>
              <a:t>Move</a:t>
            </a:r>
            <a:r>
              <a:rPr lang="tr-TR" dirty="0" smtClean="0"/>
              <a:t>(kutu[a][b], b * boy, a * boy)</a:t>
            </a:r>
          </a:p>
          <a:p>
            <a:r>
              <a:rPr lang="tr-TR" dirty="0" smtClean="0"/>
              <a:t>  </a:t>
            </a:r>
            <a:r>
              <a:rPr lang="tr-TR" dirty="0" err="1" smtClean="0"/>
              <a:t>EndFor</a:t>
            </a:r>
            <a:endParaRPr lang="tr-TR" dirty="0" smtClean="0"/>
          </a:p>
          <a:p>
            <a:r>
              <a:rPr lang="tr-TR" dirty="0" err="1" smtClean="0"/>
              <a:t>EndFor</a:t>
            </a:r>
            <a:endParaRPr lang="tr-TR" dirty="0" smtClean="0"/>
          </a:p>
          <a:p>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218</a:t>
            </a:fld>
            <a:endParaRPr lang="tr-T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satir = 8</a:t>
            </a:r>
          </a:p>
          <a:p>
            <a:r>
              <a:rPr lang="tr-TR" sz="1200" kern="1200" dirty="0" err="1" smtClean="0">
                <a:solidFill>
                  <a:schemeClr val="tx1"/>
                </a:solidFill>
                <a:latin typeface="+mn-lt"/>
                <a:ea typeface="+mn-ea"/>
                <a:cs typeface="+mn-cs"/>
              </a:rPr>
              <a:t>sutun</a:t>
            </a:r>
            <a:r>
              <a:rPr lang="tr-TR" sz="1200" kern="1200" dirty="0" smtClean="0">
                <a:solidFill>
                  <a:schemeClr val="tx1"/>
                </a:solidFill>
                <a:latin typeface="+mn-lt"/>
                <a:ea typeface="+mn-ea"/>
                <a:cs typeface="+mn-cs"/>
              </a:rPr>
              <a:t> = 8</a:t>
            </a:r>
          </a:p>
          <a:p>
            <a:r>
              <a:rPr lang="tr-TR" sz="1200" kern="1200" dirty="0" smtClean="0">
                <a:solidFill>
                  <a:schemeClr val="tx1"/>
                </a:solidFill>
                <a:latin typeface="+mn-lt"/>
                <a:ea typeface="+mn-ea"/>
                <a:cs typeface="+mn-cs"/>
              </a:rPr>
              <a:t>boy = 40</a:t>
            </a:r>
          </a:p>
          <a:p>
            <a:r>
              <a:rPr lang="en-US" sz="1200" b="1" kern="1200" dirty="0" smtClean="0">
                <a:solidFill>
                  <a:schemeClr val="tx1"/>
                </a:solidFill>
                <a:latin typeface="+mn-lt"/>
                <a:ea typeface="+mn-ea"/>
                <a:cs typeface="+mn-cs"/>
              </a:rPr>
              <a:t>For a = 1 To </a:t>
            </a:r>
            <a:r>
              <a:rPr lang="en-US" sz="1200" b="1" kern="1200" dirty="0" err="1" smtClean="0">
                <a:solidFill>
                  <a:schemeClr val="tx1"/>
                </a:solidFill>
                <a:latin typeface="+mn-lt"/>
                <a:ea typeface="+mn-ea"/>
                <a:cs typeface="+mn-cs"/>
              </a:rPr>
              <a:t>satir</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 b = 1 To </a:t>
            </a:r>
            <a:r>
              <a:rPr lang="en-US" sz="1200" b="1" kern="1200" dirty="0" err="1" smtClean="0">
                <a:solidFill>
                  <a:schemeClr val="tx1"/>
                </a:solidFill>
                <a:latin typeface="+mn-lt"/>
                <a:ea typeface="+mn-ea"/>
                <a:cs typeface="+mn-cs"/>
              </a:rPr>
              <a:t>sutun</a:t>
            </a:r>
            <a:endParaRPr lang="en-US"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GetRandomColor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kutu[a][b] =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AddRectangle</a:t>
            </a:r>
            <a:r>
              <a:rPr lang="tr-TR" sz="1200" kern="1200" dirty="0" smtClean="0">
                <a:solidFill>
                  <a:schemeClr val="tx1"/>
                </a:solidFill>
                <a:latin typeface="+mn-lt"/>
                <a:ea typeface="+mn-ea"/>
                <a:cs typeface="+mn-cs"/>
              </a:rPr>
              <a:t>(boy, boy)</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Shapes.Move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kutu</a:t>
            </a:r>
            <a:r>
              <a:rPr lang="en-US" sz="1200" kern="1200" dirty="0" smtClean="0">
                <a:solidFill>
                  <a:schemeClr val="tx1"/>
                </a:solidFill>
                <a:latin typeface="+mn-lt"/>
                <a:ea typeface="+mn-ea"/>
                <a:cs typeface="+mn-cs"/>
              </a:rPr>
              <a:t>[a][b], b * boy, a * boy)</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For a = 1 To </a:t>
            </a:r>
            <a:r>
              <a:rPr lang="en-US" sz="1200" b="1" kern="1200" dirty="0" err="1" smtClean="0">
                <a:solidFill>
                  <a:schemeClr val="tx1"/>
                </a:solidFill>
                <a:latin typeface="+mn-lt"/>
                <a:ea typeface="+mn-ea"/>
                <a:cs typeface="+mn-cs"/>
              </a:rPr>
              <a:t>satir</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 b = 1 To </a:t>
            </a:r>
            <a:r>
              <a:rPr lang="en-US" sz="1200" b="1" kern="1200" dirty="0" err="1" smtClean="0">
                <a:solidFill>
                  <a:schemeClr val="tx1"/>
                </a:solidFill>
                <a:latin typeface="+mn-lt"/>
                <a:ea typeface="+mn-ea"/>
                <a:cs typeface="+mn-cs"/>
              </a:rPr>
              <a:t>sutun</a:t>
            </a:r>
            <a:endParaRPr lang="en-US"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Animate</a:t>
            </a:r>
            <a:r>
              <a:rPr lang="tr-TR" sz="1200" kern="1200" dirty="0" smtClean="0">
                <a:solidFill>
                  <a:schemeClr val="tx1"/>
                </a:solidFill>
                <a:latin typeface="+mn-lt"/>
                <a:ea typeface="+mn-ea"/>
                <a:cs typeface="+mn-cs"/>
              </a:rPr>
              <a:t>(kutu[a][b], 0, 0, 1000)</a:t>
            </a:r>
          </a:p>
          <a:p>
            <a:r>
              <a:rPr lang="tr-TR" sz="1200" kern="1200" dirty="0" smtClean="0">
                <a:solidFill>
                  <a:schemeClr val="tx1"/>
                </a:solidFill>
                <a:latin typeface="+mn-lt"/>
                <a:ea typeface="+mn-ea"/>
                <a:cs typeface="+mn-cs"/>
              </a:rPr>
              <a:t>    Program.</a:t>
            </a:r>
            <a:r>
              <a:rPr lang="tr-TR" sz="1200" kern="1200" dirty="0" err="1" smtClean="0">
                <a:solidFill>
                  <a:schemeClr val="tx1"/>
                </a:solidFill>
                <a:latin typeface="+mn-lt"/>
                <a:ea typeface="+mn-ea"/>
                <a:cs typeface="+mn-cs"/>
              </a:rPr>
              <a:t>Delay</a:t>
            </a:r>
            <a:r>
              <a:rPr lang="tr-TR" sz="1200" kern="1200" dirty="0" smtClean="0">
                <a:solidFill>
                  <a:schemeClr val="tx1"/>
                </a:solidFill>
                <a:latin typeface="+mn-lt"/>
                <a:ea typeface="+mn-ea"/>
                <a:cs typeface="+mn-cs"/>
              </a:rPr>
              <a:t>(300)</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219</a:t>
            </a:fld>
            <a:endParaRPr lang="tr-T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Sicakligi</a:t>
            </a:r>
            <a:r>
              <a:rPr lang="tr-TR" sz="1200" kern="1200" dirty="0" smtClean="0">
                <a:solidFill>
                  <a:schemeClr val="tx1"/>
                </a:solidFill>
                <a:latin typeface="+mn-lt"/>
                <a:ea typeface="+mn-ea"/>
                <a:cs typeface="+mn-cs"/>
              </a:rPr>
              <a:t> Fahrenhayt cinsinden girin: ")</a:t>
            </a:r>
          </a:p>
          <a:p>
            <a:r>
              <a:rPr lang="tr-TR" sz="1200" kern="1200" dirty="0" smtClean="0">
                <a:solidFill>
                  <a:schemeClr val="tx1"/>
                </a:solidFill>
                <a:latin typeface="+mn-lt"/>
                <a:ea typeface="+mn-ea"/>
                <a:cs typeface="+mn-cs"/>
              </a:rPr>
              <a:t>f = </a:t>
            </a:r>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ReadNumber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c = 5 * (f - 32) / 9</a:t>
            </a:r>
          </a:p>
          <a:p>
            <a:r>
              <a:rPr lang="tr-TR" sz="1200" kern="1200" dirty="0" err="1" smtClean="0">
                <a:solidFill>
                  <a:schemeClr val="tx1"/>
                </a:solidFill>
                <a:latin typeface="+mn-lt"/>
                <a:ea typeface="+mn-ea"/>
                <a:cs typeface="+mn-cs"/>
              </a:rPr>
              <a:t>TextWindow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WriteLine</a:t>
            </a:r>
            <a:r>
              <a:rPr lang="tr-TR" sz="1200" kern="1200" dirty="0" smtClean="0">
                <a:solidFill>
                  <a:schemeClr val="tx1"/>
                </a:solidFill>
                <a:latin typeface="+mn-lt"/>
                <a:ea typeface="+mn-ea"/>
                <a:cs typeface="+mn-cs"/>
              </a:rPr>
              <a:t>("Santigrat cinsinden </a:t>
            </a:r>
            <a:r>
              <a:rPr lang="tr-TR" sz="1200" kern="1200" dirty="0" err="1" smtClean="0">
                <a:solidFill>
                  <a:schemeClr val="tx1"/>
                </a:solidFill>
                <a:latin typeface="+mn-lt"/>
                <a:ea typeface="+mn-ea"/>
                <a:cs typeface="+mn-cs"/>
              </a:rPr>
              <a:t>sicaklik</a:t>
            </a:r>
            <a:r>
              <a:rPr lang="tr-TR" sz="1200" kern="1200" dirty="0" smtClean="0">
                <a:solidFill>
                  <a:schemeClr val="tx1"/>
                </a:solidFill>
                <a:latin typeface="+mn-lt"/>
                <a:ea typeface="+mn-ea"/>
                <a:cs typeface="+mn-cs"/>
              </a:rPr>
              <a:t>: " + c)</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65</a:t>
            </a:fld>
            <a:endParaRPr lang="tr-T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satir = 8</a:t>
            </a:r>
          </a:p>
          <a:p>
            <a:r>
              <a:rPr lang="tr-TR" sz="1200" kern="1200" dirty="0" err="1" smtClean="0">
                <a:solidFill>
                  <a:schemeClr val="tx1"/>
                </a:solidFill>
                <a:latin typeface="+mn-lt"/>
                <a:ea typeface="+mn-ea"/>
                <a:cs typeface="+mn-cs"/>
              </a:rPr>
              <a:t>sutun</a:t>
            </a:r>
            <a:r>
              <a:rPr lang="tr-TR" sz="1200" kern="1200" dirty="0" smtClean="0">
                <a:solidFill>
                  <a:schemeClr val="tx1"/>
                </a:solidFill>
                <a:latin typeface="+mn-lt"/>
                <a:ea typeface="+mn-ea"/>
                <a:cs typeface="+mn-cs"/>
              </a:rPr>
              <a:t> = 8</a:t>
            </a:r>
          </a:p>
          <a:p>
            <a:r>
              <a:rPr lang="tr-TR" sz="1200" kern="1200" dirty="0" smtClean="0">
                <a:solidFill>
                  <a:schemeClr val="tx1"/>
                </a:solidFill>
                <a:latin typeface="+mn-lt"/>
                <a:ea typeface="+mn-ea"/>
                <a:cs typeface="+mn-cs"/>
              </a:rPr>
              <a:t>boy = 40</a:t>
            </a:r>
          </a:p>
          <a:p>
            <a:r>
              <a:rPr lang="en-US" sz="1200" b="1" kern="1200" dirty="0" smtClean="0">
                <a:solidFill>
                  <a:schemeClr val="tx1"/>
                </a:solidFill>
                <a:latin typeface="+mn-lt"/>
                <a:ea typeface="+mn-ea"/>
                <a:cs typeface="+mn-cs"/>
              </a:rPr>
              <a:t>For a = 1 To </a:t>
            </a:r>
            <a:r>
              <a:rPr lang="en-US" sz="1200" b="1" kern="1200" dirty="0" err="1" smtClean="0">
                <a:solidFill>
                  <a:schemeClr val="tx1"/>
                </a:solidFill>
                <a:latin typeface="+mn-lt"/>
                <a:ea typeface="+mn-ea"/>
                <a:cs typeface="+mn-cs"/>
              </a:rPr>
              <a:t>satir</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 b = 1 To </a:t>
            </a:r>
            <a:r>
              <a:rPr lang="en-US" sz="1200" b="1" kern="1200" dirty="0" err="1" smtClean="0">
                <a:solidFill>
                  <a:schemeClr val="tx1"/>
                </a:solidFill>
                <a:latin typeface="+mn-lt"/>
                <a:ea typeface="+mn-ea"/>
                <a:cs typeface="+mn-cs"/>
              </a:rPr>
              <a:t>sutun</a:t>
            </a:r>
            <a:endParaRPr lang="en-US"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BrushColor</a:t>
            </a:r>
            <a:r>
              <a:rPr lang="tr-TR" sz="1200" kern="1200" dirty="0" smtClean="0">
                <a:solidFill>
                  <a:schemeClr val="tx1"/>
                </a:solidFill>
                <a:latin typeface="+mn-lt"/>
                <a:ea typeface="+mn-ea"/>
                <a:cs typeface="+mn-cs"/>
              </a:rPr>
              <a:t> = </a:t>
            </a:r>
            <a:r>
              <a:rPr lang="tr-TR" sz="1200" kern="1200" dirty="0" err="1" smtClean="0">
                <a:solidFill>
                  <a:schemeClr val="tx1"/>
                </a:solidFill>
                <a:latin typeface="+mn-lt"/>
                <a:ea typeface="+mn-ea"/>
                <a:cs typeface="+mn-cs"/>
              </a:rPr>
              <a:t>GraphicsWindow</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GetRandomColor</a:t>
            </a:r>
            <a:r>
              <a:rPr lang="tr-TR" sz="1200"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    kutu[a][b] =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AddRectangle</a:t>
            </a:r>
            <a:r>
              <a:rPr lang="tr-TR" sz="1200" kern="1200" dirty="0" smtClean="0">
                <a:solidFill>
                  <a:schemeClr val="tx1"/>
                </a:solidFill>
                <a:latin typeface="+mn-lt"/>
                <a:ea typeface="+mn-ea"/>
                <a:cs typeface="+mn-cs"/>
              </a:rPr>
              <a:t>(boy, boy)</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Shapes.Move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kutu</a:t>
            </a:r>
            <a:r>
              <a:rPr lang="en-US" sz="1200" kern="1200" dirty="0" smtClean="0">
                <a:solidFill>
                  <a:schemeClr val="tx1"/>
                </a:solidFill>
                <a:latin typeface="+mn-lt"/>
                <a:ea typeface="+mn-ea"/>
                <a:cs typeface="+mn-cs"/>
              </a:rPr>
              <a:t>[a][b], b * boy, a * boy)</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For a = 1 To </a:t>
            </a:r>
            <a:r>
              <a:rPr lang="en-US" sz="1200" b="1" kern="1200" dirty="0" err="1" smtClean="0">
                <a:solidFill>
                  <a:schemeClr val="tx1"/>
                </a:solidFill>
                <a:latin typeface="+mn-lt"/>
                <a:ea typeface="+mn-ea"/>
                <a:cs typeface="+mn-cs"/>
              </a:rPr>
              <a:t>satir</a:t>
            </a:r>
            <a:endParaRPr lang="en-US" sz="1200" b="1"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For b = 1 To </a:t>
            </a:r>
            <a:r>
              <a:rPr lang="en-US" sz="1200" b="1" kern="1200" dirty="0" err="1" smtClean="0">
                <a:solidFill>
                  <a:schemeClr val="tx1"/>
                </a:solidFill>
                <a:latin typeface="+mn-lt"/>
                <a:ea typeface="+mn-ea"/>
                <a:cs typeface="+mn-cs"/>
              </a:rPr>
              <a:t>sutun</a:t>
            </a:r>
            <a:endParaRPr lang="en-US" sz="1200" b="1"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Shapes</a:t>
            </a:r>
            <a:r>
              <a:rPr lang="tr-TR" sz="1200" kern="1200" dirty="0" smtClean="0">
                <a:solidFill>
                  <a:schemeClr val="tx1"/>
                </a:solidFill>
                <a:latin typeface="+mn-lt"/>
                <a:ea typeface="+mn-ea"/>
                <a:cs typeface="+mn-cs"/>
              </a:rPr>
              <a:t>.</a:t>
            </a:r>
            <a:r>
              <a:rPr lang="tr-TR" sz="1200" kern="1200" dirty="0" err="1" smtClean="0">
                <a:solidFill>
                  <a:schemeClr val="tx1"/>
                </a:solidFill>
                <a:latin typeface="+mn-lt"/>
                <a:ea typeface="+mn-ea"/>
                <a:cs typeface="+mn-cs"/>
              </a:rPr>
              <a:t>Animate</a:t>
            </a:r>
            <a:r>
              <a:rPr lang="tr-TR" sz="1200" kern="1200" dirty="0" smtClean="0">
                <a:solidFill>
                  <a:schemeClr val="tx1"/>
                </a:solidFill>
                <a:latin typeface="+mn-lt"/>
                <a:ea typeface="+mn-ea"/>
                <a:cs typeface="+mn-cs"/>
              </a:rPr>
              <a:t>(kutu[a][b], 0, 0, 1000)</a:t>
            </a:r>
          </a:p>
          <a:p>
            <a:r>
              <a:rPr lang="tr-TR" sz="1200" kern="1200" dirty="0" smtClean="0">
                <a:solidFill>
                  <a:schemeClr val="tx1"/>
                </a:solidFill>
                <a:latin typeface="+mn-lt"/>
                <a:ea typeface="+mn-ea"/>
                <a:cs typeface="+mn-cs"/>
              </a:rPr>
              <a:t>    Program.</a:t>
            </a:r>
            <a:r>
              <a:rPr lang="tr-TR" sz="1200" kern="1200" dirty="0" err="1" smtClean="0">
                <a:solidFill>
                  <a:schemeClr val="tx1"/>
                </a:solidFill>
                <a:latin typeface="+mn-lt"/>
                <a:ea typeface="+mn-ea"/>
                <a:cs typeface="+mn-cs"/>
              </a:rPr>
              <a:t>Delay</a:t>
            </a:r>
            <a:r>
              <a:rPr lang="tr-TR" sz="1200" kern="1200" dirty="0" smtClean="0">
                <a:solidFill>
                  <a:schemeClr val="tx1"/>
                </a:solidFill>
                <a:latin typeface="+mn-lt"/>
                <a:ea typeface="+mn-ea"/>
                <a:cs typeface="+mn-cs"/>
              </a:rPr>
              <a:t>(300)</a:t>
            </a:r>
          </a:p>
          <a:p>
            <a:r>
              <a:rPr lang="tr-TR" sz="1200" kern="1200" dirty="0" smtClean="0">
                <a:solidFill>
                  <a:schemeClr val="tx1"/>
                </a:solidFill>
                <a:latin typeface="+mn-lt"/>
                <a:ea typeface="+mn-ea"/>
                <a:cs typeface="+mn-cs"/>
              </a:rPr>
              <a:t>  </a:t>
            </a:r>
            <a:r>
              <a:rPr lang="tr-TR" sz="1200" b="1" kern="1200" dirty="0" err="1" smtClean="0">
                <a:solidFill>
                  <a:schemeClr val="tx1"/>
                </a:solidFill>
                <a:latin typeface="+mn-lt"/>
                <a:ea typeface="+mn-ea"/>
                <a:cs typeface="+mn-cs"/>
              </a:rPr>
              <a:t>EndFor</a:t>
            </a:r>
            <a:endParaRPr lang="tr-TR" sz="1200" b="1" kern="1200" dirty="0" smtClean="0">
              <a:solidFill>
                <a:schemeClr val="tx1"/>
              </a:solidFill>
              <a:latin typeface="+mn-lt"/>
              <a:ea typeface="+mn-ea"/>
              <a:cs typeface="+mn-cs"/>
            </a:endParaRPr>
          </a:p>
          <a:p>
            <a:r>
              <a:rPr lang="tr-TR" sz="1200" b="1" kern="1200" dirty="0" err="1" smtClean="0">
                <a:solidFill>
                  <a:schemeClr val="tx1"/>
                </a:solidFill>
                <a:latin typeface="+mn-lt"/>
                <a:ea typeface="+mn-ea"/>
                <a:cs typeface="+mn-cs"/>
              </a:rPr>
              <a:t>EndFor</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221</a:t>
            </a:fld>
            <a:endParaRPr lang="tr-T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223</a:t>
            </a:fld>
            <a:endParaRPr lang="tr-T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224</a:t>
            </a:fld>
            <a:endParaRPr lang="tr-T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225</a:t>
            </a:fld>
            <a:endParaRPr lang="tr-T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226</a:t>
            </a:fld>
            <a:endParaRPr lang="tr-T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227</a:t>
            </a:fld>
            <a:endParaRPr lang="tr-T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228</a:t>
            </a:fld>
            <a:endParaRPr lang="tr-T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Turtle</a:t>
            </a:r>
            <a:r>
              <a:rPr lang="tr-TR" dirty="0" smtClean="0"/>
              <a:t>.Show()</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232</a:t>
            </a:fld>
            <a:endParaRPr lang="tr-T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GraphicsWindow</a:t>
            </a:r>
            <a:r>
              <a:rPr lang="tr-TR" dirty="0" smtClean="0"/>
              <a:t>.</a:t>
            </a:r>
            <a:r>
              <a:rPr lang="tr-TR" dirty="0" err="1" smtClean="0"/>
              <a:t>MouseDown</a:t>
            </a:r>
            <a:r>
              <a:rPr lang="tr-TR" dirty="0" smtClean="0"/>
              <a:t> = </a:t>
            </a:r>
            <a:r>
              <a:rPr lang="tr-TR" dirty="0" err="1" smtClean="0"/>
              <a:t>Tiklama</a:t>
            </a:r>
            <a:endParaRPr lang="tr-TR" dirty="0" smtClean="0"/>
          </a:p>
          <a:p>
            <a:r>
              <a:rPr lang="tr-TR" dirty="0" err="1" smtClean="0"/>
              <a:t>Sub</a:t>
            </a:r>
            <a:r>
              <a:rPr lang="tr-TR" dirty="0" smtClean="0"/>
              <a:t> </a:t>
            </a:r>
            <a:r>
              <a:rPr lang="tr-TR" dirty="0" err="1" smtClean="0"/>
              <a:t>Tiklama</a:t>
            </a:r>
            <a:endParaRPr lang="tr-TR" dirty="0" smtClean="0"/>
          </a:p>
          <a:p>
            <a:r>
              <a:rPr lang="tr-TR" dirty="0" smtClean="0"/>
              <a:t>  </a:t>
            </a:r>
            <a:r>
              <a:rPr lang="tr-TR" dirty="0" err="1" smtClean="0"/>
              <a:t>GraphicsWindow</a:t>
            </a:r>
            <a:r>
              <a:rPr lang="tr-TR" dirty="0" smtClean="0"/>
              <a:t>.</a:t>
            </a:r>
            <a:r>
              <a:rPr lang="tr-TR" dirty="0" err="1" smtClean="0"/>
              <a:t>ShowMessage</a:t>
            </a:r>
            <a:r>
              <a:rPr lang="tr-TR" dirty="0" smtClean="0"/>
              <a:t>("Tıkladınız.", "Merhaba")</a:t>
            </a:r>
          </a:p>
          <a:p>
            <a:r>
              <a:rPr lang="tr-TR" dirty="0" err="1" smtClean="0"/>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233</a:t>
            </a:fld>
            <a:endParaRPr lang="tr-T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err="1" smtClean="0"/>
              <a:t>GraphicsWindow</a:t>
            </a:r>
            <a:r>
              <a:rPr lang="tr-TR" dirty="0" smtClean="0"/>
              <a:t>.</a:t>
            </a:r>
            <a:r>
              <a:rPr lang="tr-TR" dirty="0" err="1" smtClean="0"/>
              <a:t>MouseDown</a:t>
            </a:r>
            <a:r>
              <a:rPr lang="tr-TR" dirty="0" smtClean="0"/>
              <a:t> = </a:t>
            </a:r>
            <a:r>
              <a:rPr lang="tr-TR" dirty="0" err="1" smtClean="0"/>
              <a:t>Tiklama</a:t>
            </a:r>
            <a:endParaRPr lang="tr-TR" dirty="0" smtClean="0"/>
          </a:p>
          <a:p>
            <a:r>
              <a:rPr lang="tr-TR" dirty="0" err="1" smtClean="0"/>
              <a:t>Sub</a:t>
            </a:r>
            <a:r>
              <a:rPr lang="tr-TR" dirty="0" smtClean="0"/>
              <a:t> </a:t>
            </a:r>
            <a:r>
              <a:rPr lang="tr-TR" dirty="0" err="1" smtClean="0"/>
              <a:t>Tiklama</a:t>
            </a:r>
            <a:endParaRPr lang="tr-TR" dirty="0" smtClean="0"/>
          </a:p>
          <a:p>
            <a:r>
              <a:rPr lang="tr-TR" dirty="0" smtClean="0"/>
              <a:t>  </a:t>
            </a:r>
            <a:r>
              <a:rPr lang="tr-TR" dirty="0" err="1" smtClean="0"/>
              <a:t>GraphicsWindow</a:t>
            </a:r>
            <a:r>
              <a:rPr lang="tr-TR" dirty="0" smtClean="0"/>
              <a:t>.</a:t>
            </a:r>
            <a:r>
              <a:rPr lang="tr-TR" dirty="0" err="1" smtClean="0"/>
              <a:t>ShowMessage</a:t>
            </a:r>
            <a:r>
              <a:rPr lang="tr-TR" dirty="0" smtClean="0"/>
              <a:t>("Tıkladınız.", "Merhaba")</a:t>
            </a:r>
          </a:p>
          <a:p>
            <a:r>
              <a:rPr lang="tr-TR" dirty="0" err="1" smtClean="0"/>
              <a:t>EndSub</a:t>
            </a:r>
            <a:endParaRPr lang="tr-TR" dirty="0"/>
          </a:p>
        </p:txBody>
      </p:sp>
      <p:sp>
        <p:nvSpPr>
          <p:cNvPr id="4" name="3 Slayt Numarası Yer Tutucusu"/>
          <p:cNvSpPr>
            <a:spLocks noGrp="1"/>
          </p:cNvSpPr>
          <p:nvPr>
            <p:ph type="sldNum" sz="quarter" idx="10"/>
          </p:nvPr>
        </p:nvSpPr>
        <p:spPr/>
        <p:txBody>
          <a:bodyPr/>
          <a:lstStyle/>
          <a:p>
            <a:fld id="{1BBDC8B7-7554-486D-8510-37D6C61EF099}" type="slidenum">
              <a:rPr lang="tr-TR" smtClean="0"/>
              <a:pPr/>
              <a:t>234</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6400800" y="6355080"/>
            <a:ext cx="2286000" cy="365760"/>
          </a:xfrm>
        </p:spPr>
        <p:txBody>
          <a:bodyPr/>
          <a:lstStyle>
            <a:lvl1pPr>
              <a:defRPr sz="1400"/>
            </a:lvl1pPr>
          </a:lstStyle>
          <a:p>
            <a:fld id="{D20AE8BA-460B-4903-B5F7-170F791CF72B}" type="datetimeFigureOut">
              <a:rPr lang="tr-TR" smtClean="0"/>
              <a:pPr/>
              <a:t>06.05.2014</a:t>
            </a:fld>
            <a:endParaRPr lang="tr-TR"/>
          </a:p>
        </p:txBody>
      </p:sp>
      <p:sp>
        <p:nvSpPr>
          <p:cNvPr id="17" name="16 Altbilgi Yer Tutucusu"/>
          <p:cNvSpPr>
            <a:spLocks noGrp="1"/>
          </p:cNvSpPr>
          <p:nvPr>
            <p:ph type="ftr" sz="quarter" idx="11"/>
          </p:nvPr>
        </p:nvSpPr>
        <p:spPr>
          <a:xfrm>
            <a:off x="2898648" y="6355080"/>
            <a:ext cx="3474720" cy="365760"/>
          </a:xfrm>
        </p:spPr>
        <p:txBody>
          <a:bodyPr/>
          <a:lstStyle/>
          <a:p>
            <a:endParaRPr lang="tr-TR"/>
          </a:p>
        </p:txBody>
      </p:sp>
      <p:sp>
        <p:nvSpPr>
          <p:cNvPr id="29" name="28 Slayt Numarası Yer Tutucusu"/>
          <p:cNvSpPr>
            <a:spLocks noGrp="1"/>
          </p:cNvSpPr>
          <p:nvPr>
            <p:ph type="sldNum" sz="quarter" idx="12"/>
          </p:nvPr>
        </p:nvSpPr>
        <p:spPr>
          <a:xfrm>
            <a:off x="1216152" y="6355080"/>
            <a:ext cx="1219200" cy="365760"/>
          </a:xfrm>
        </p:spPr>
        <p:txBody>
          <a:bodyPr/>
          <a:lstStyle/>
          <a:p>
            <a:fld id="{0AAA51E3-4747-489C-9A33-9851B0B2992F}" type="slidenum">
              <a:rPr lang="tr-TR" smtClean="0"/>
              <a:pPr/>
              <a:t>‹#›</a:t>
            </a:fld>
            <a:endParaRPr lang="tr-TR"/>
          </a:p>
        </p:txBody>
      </p:sp>
      <p:sp>
        <p:nvSpPr>
          <p:cNvPr id="21" name="20 Dikdörtgen"/>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20AE8BA-460B-4903-B5F7-170F791CF72B}" type="datetimeFigureOut">
              <a:rPr lang="tr-TR" smtClean="0"/>
              <a:pPr/>
              <a:t>06.05.2014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20AE8BA-460B-4903-B5F7-170F791CF72B}" type="datetimeFigureOut">
              <a:rPr lang="tr-TR" smtClean="0"/>
              <a:pPr/>
              <a:t>06.05.2014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7" name="6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D20AE8BA-460B-4903-B5F7-170F791CF72B}" type="datetimeFigureOut">
              <a:rPr lang="tr-TR" smtClean="0"/>
              <a:pPr/>
              <a:t>06.05.2014</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8" name="7 İçerik Yer Tutucusu"/>
          <p:cNvSpPr>
            <a:spLocks noGrp="1"/>
          </p:cNvSpPr>
          <p:nvPr>
            <p:ph sz="quarter" idx="1"/>
          </p:nvPr>
        </p:nvSpPr>
        <p:spPr>
          <a:xfrm>
            <a:off x="457200" y="1219200"/>
            <a:ext cx="82296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6400800" y="6355080"/>
            <a:ext cx="2286000" cy="365760"/>
          </a:xfrm>
        </p:spPr>
        <p:txBody>
          <a:bodyPr/>
          <a:lstStyle/>
          <a:p>
            <a:fld id="{D20AE8BA-460B-4903-B5F7-170F791CF72B}" type="datetimeFigureOut">
              <a:rPr lang="tr-TR" smtClean="0"/>
              <a:pPr/>
              <a:t>06.05.2014</a:t>
            </a:fld>
            <a:endParaRPr lang="tr-TR"/>
          </a:p>
        </p:txBody>
      </p:sp>
      <p:sp>
        <p:nvSpPr>
          <p:cNvPr id="5" name="4 Altbilgi Yer Tutucusu"/>
          <p:cNvSpPr>
            <a:spLocks noGrp="1"/>
          </p:cNvSpPr>
          <p:nvPr>
            <p:ph type="ftr" sz="quarter" idx="11"/>
          </p:nvPr>
        </p:nvSpPr>
        <p:spPr>
          <a:xfrm>
            <a:off x="2898648" y="6355080"/>
            <a:ext cx="3474720" cy="365760"/>
          </a:xfrm>
        </p:spPr>
        <p:txBody>
          <a:bodyPr/>
          <a:lstStyle/>
          <a:p>
            <a:endParaRPr lang="tr-TR"/>
          </a:p>
        </p:txBody>
      </p:sp>
      <p:sp>
        <p:nvSpPr>
          <p:cNvPr id="6" name="5 Slayt Numarası Yer Tutucusu"/>
          <p:cNvSpPr>
            <a:spLocks noGrp="1"/>
          </p:cNvSpPr>
          <p:nvPr>
            <p:ph type="sldNum" sz="quarter" idx="12"/>
          </p:nvPr>
        </p:nvSpPr>
        <p:spPr>
          <a:xfrm>
            <a:off x="1069848" y="6355080"/>
            <a:ext cx="1520952" cy="365760"/>
          </a:xfrm>
        </p:spPr>
        <p:txBody>
          <a:bodyPr/>
          <a:lstStyle/>
          <a:p>
            <a:fld id="{0AAA51E3-4747-489C-9A33-9851B0B2992F}" type="slidenum">
              <a:rPr lang="tr-TR" smtClean="0"/>
              <a:pPr/>
              <a:t>‹#›</a:t>
            </a:fld>
            <a:endParaRPr lang="tr-TR"/>
          </a:p>
        </p:txBody>
      </p:sp>
      <p:sp>
        <p:nvSpPr>
          <p:cNvPr id="7" name="6 Dikdörtgen"/>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20AE8BA-460B-4903-B5F7-170F791CF72B}" type="datetimeFigureOut">
              <a:rPr lang="tr-TR" smtClean="0"/>
              <a:pPr/>
              <a:t>06.05.2014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9" name="8 İçerik Yer Tutucusu"/>
          <p:cNvSpPr>
            <a:spLocks noGrp="1"/>
          </p:cNvSpPr>
          <p:nvPr>
            <p:ph sz="quarter" idx="1"/>
          </p:nvPr>
        </p:nvSpPr>
        <p:spPr>
          <a:xfrm>
            <a:off x="457200" y="1219200"/>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632198" y="1216152"/>
            <a:ext cx="4041648"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D20AE8BA-460B-4903-B5F7-170F791CF72B}" type="datetimeFigureOut">
              <a:rPr lang="tr-TR" smtClean="0"/>
              <a:pPr/>
              <a:t>06.05.2014</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11" name="10 İçerik Yer Tutucusu"/>
          <p:cNvSpPr>
            <a:spLocks noGrp="1"/>
          </p:cNvSpPr>
          <p:nvPr>
            <p:ph sz="quarter" idx="2"/>
          </p:nvPr>
        </p:nvSpPr>
        <p:spPr>
          <a:xfrm>
            <a:off x="457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648200" y="2133600"/>
            <a:ext cx="40386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28600"/>
            <a:ext cx="82296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20AE8BA-460B-4903-B5F7-170F791CF72B}" type="datetimeFigureOut">
              <a:rPr lang="tr-TR" smtClean="0"/>
              <a:pPr/>
              <a:t>06.05.2014</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20AE8BA-460B-4903-B5F7-170F791CF72B}" type="datetimeFigureOut">
              <a:rPr lang="tr-TR" smtClean="0"/>
              <a:pPr/>
              <a:t>06.05.2014</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5" name="4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20AE8BA-460B-4903-B5F7-170F791CF72B}" type="datetimeFigureOut">
              <a:rPr lang="tr-TR" smtClean="0"/>
              <a:pPr/>
              <a:t>06.05.2014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304800" y="304800"/>
            <a:ext cx="5715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fld id="{D20AE8BA-460B-4903-B5F7-170F791CF72B}" type="datetimeFigureOut">
              <a:rPr lang="tr-TR" smtClean="0"/>
              <a:pPr/>
              <a:t>06.05.2014</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0AAA51E3-4747-489C-9A33-9851B0B2992F}" type="slidenum">
              <a:rPr lang="tr-TR" smtClean="0"/>
              <a:pPr/>
              <a:t>‹#›</a:t>
            </a:fld>
            <a:endParaRPr lang="tr-TR"/>
          </a:p>
        </p:txBody>
      </p:sp>
      <p:sp>
        <p:nvSpPr>
          <p:cNvPr id="8" name="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457200" y="152400"/>
            <a:ext cx="82296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D20AE8BA-460B-4903-B5F7-170F791CF72B}" type="datetimeFigureOut">
              <a:rPr lang="tr-TR" smtClean="0"/>
              <a:pPr/>
              <a:t>06.05.2014</a:t>
            </a:fld>
            <a:endParaRPr lang="tr-TR"/>
          </a:p>
        </p:txBody>
      </p:sp>
      <p:sp>
        <p:nvSpPr>
          <p:cNvPr id="3" name="2 Altbilgi Yer Tutucusu"/>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AAA51E3-4747-489C-9A33-9851B0B2992F}" type="slidenum">
              <a:rPr lang="tr-TR" smtClean="0"/>
              <a:pPr/>
              <a:t>‹#›</a:t>
            </a:fld>
            <a:endParaRPr lang="tr-TR"/>
          </a:p>
        </p:txBody>
      </p:sp>
      <p:sp>
        <p:nvSpPr>
          <p:cNvPr id="28" name="27 Düz Bağlayıcı"/>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0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8.gif"/></Relationships>
</file>

<file path=ppt/slides/_rels/slide10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10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113.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slide" Target="slide26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slide" Target="slide264.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6.png"/></Relationships>
</file>

<file path=ppt/slides/_rels/slide11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12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8.gif"/></Relationships>
</file>

<file path=ppt/slides/_rels/slide12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1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1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96.png"/></Relationships>
</file>

<file path=ppt/slides/_rels/slide134.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35.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97.png"/></Relationships>
</file>

<file path=ppt/slides/_rels/slide13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02.png"/></Relationships>
</file>

<file path=ppt/slides/_rels/slide146.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02.png"/></Relationships>
</file>

<file path=ppt/slides/_rels/slide1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03.png"/><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149.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03.png"/></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4.png"/></Relationships>
</file>

<file path=ppt/slides/_rels/slide15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05.png"/></Relationships>
</file>

<file path=ppt/slides/_rels/slide15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5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11.png"/><Relationship Id="rId4" Type="http://schemas.openxmlformats.org/officeDocument/2006/relationships/image" Target="../media/image110.png"/></Relationships>
</file>

<file path=ppt/slides/_rels/slide158.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14.png"/></Relationships>
</file>

<file path=ppt/slides/_rels/slide161.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16.png"/></Relationships>
</file>

<file path=ppt/slides/_rels/slide165.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7.png"/></Relationships>
</file>

<file path=ppt/slides/_rels/slide166.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19.png"/></Relationships>
</file>

<file path=ppt/slides/_rels/slide16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21.png"/></Relationships>
</file>

<file path=ppt/slides/_rels/slide17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3.xml.rels><?xml version="1.0" encoding="UTF-8" standalone="yes"?>
<Relationships xmlns="http://schemas.openxmlformats.org/package/2006/relationships"><Relationship Id="rId8" Type="http://schemas.openxmlformats.org/officeDocument/2006/relationships/image" Target="../media/image127.png"/><Relationship Id="rId3" Type="http://schemas.openxmlformats.org/officeDocument/2006/relationships/image" Target="../media/image122.png"/><Relationship Id="rId7" Type="http://schemas.openxmlformats.org/officeDocument/2006/relationships/image" Target="../media/image126.pn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17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8.xml"/><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131.png"/><Relationship Id="rId4" Type="http://schemas.openxmlformats.org/officeDocument/2006/relationships/image" Target="../media/image130.png"/></Relationships>
</file>

<file path=ppt/slides/_rels/slide17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77.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133.png"/></Relationships>
</file>

<file path=ppt/slides/_rels/slide178.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33.png"/></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81.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135.png"/></Relationships>
</file>

<file path=ppt/slides/_rels/slide182.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135.png"/></Relationships>
</file>

<file path=ppt/slides/_rels/slide18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84.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137.png"/></Relationships>
</file>

<file path=ppt/slides/_rels/slide18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13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89.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69.xml"/><Relationship Id="rId1" Type="http://schemas.openxmlformats.org/officeDocument/2006/relationships/slideLayout" Target="../slideLayouts/slideLayout2.xml"/><Relationship Id="rId4" Type="http://schemas.openxmlformats.org/officeDocument/2006/relationships/image" Target="../media/image140.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notesSlide" Target="../notesSlides/notesSlide7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9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71.xml"/><Relationship Id="rId1" Type="http://schemas.openxmlformats.org/officeDocument/2006/relationships/slideLayout" Target="../slideLayouts/slideLayout2.xml"/><Relationship Id="rId4" Type="http://schemas.openxmlformats.org/officeDocument/2006/relationships/image" Target="../media/image142.png"/></Relationships>
</file>

<file path=ppt/slides/_rels/slide193.xml.rels><?xml version="1.0" encoding="UTF-8" standalone="yes"?>
<Relationships xmlns="http://schemas.openxmlformats.org/package/2006/relationships"><Relationship Id="rId3" Type="http://schemas.openxmlformats.org/officeDocument/2006/relationships/image" Target="../media/image143.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144.png"/></Relationships>
</file>

<file path=ppt/slides/_rels/slide19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147.png"/></Relationships>
</file>

<file path=ppt/slides/_rels/slide19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48.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199.xml.rels><?xml version="1.0" encoding="UTF-8" standalone="yes"?>
<Relationships xmlns="http://schemas.openxmlformats.org/package/2006/relationships"><Relationship Id="rId2" Type="http://schemas.openxmlformats.org/officeDocument/2006/relationships/image" Target="../media/image14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0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151.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52.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0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3" Type="http://schemas.openxmlformats.org/officeDocument/2006/relationships/image" Target="../media/image153.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3" Type="http://schemas.openxmlformats.org/officeDocument/2006/relationships/image" Target="../media/image154.png"/><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3" Type="http://schemas.openxmlformats.org/officeDocument/2006/relationships/image" Target="../media/image155.png"/><Relationship Id="rId2" Type="http://schemas.openxmlformats.org/officeDocument/2006/relationships/notesSlide" Target="../notesSlides/notesSlide83.xml"/><Relationship Id="rId1" Type="http://schemas.openxmlformats.org/officeDocument/2006/relationships/slideLayout" Target="../slideLayouts/slideLayout2.xml"/><Relationship Id="rId4" Type="http://schemas.openxmlformats.org/officeDocument/2006/relationships/image" Target="../media/image156.png"/></Relationships>
</file>

<file path=ppt/slides/_rels/slide213.xml.rels><?xml version="1.0" encoding="UTF-8" standalone="yes"?>
<Relationships xmlns="http://schemas.openxmlformats.org/package/2006/relationships"><Relationship Id="rId3" Type="http://schemas.openxmlformats.org/officeDocument/2006/relationships/image" Target="../media/image158.jpeg"/><Relationship Id="rId2" Type="http://schemas.openxmlformats.org/officeDocument/2006/relationships/image" Target="../media/image157.jpe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notesSlide" Target="../notesSlides/notesSlide85.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216.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notesSlide" Target="../notesSlides/notesSlide88.xml"/><Relationship Id="rId1" Type="http://schemas.openxmlformats.org/officeDocument/2006/relationships/slideLayout" Target="../slideLayouts/slideLayout2.xml"/><Relationship Id="rId4" Type="http://schemas.openxmlformats.org/officeDocument/2006/relationships/image" Target="../media/image162.png"/></Relationships>
</file>

<file path=ppt/slides/_rels/slide219.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notesSlide" Target="../notesSlides/notesSlide9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2.xml.rels><?xml version="1.0" encoding="UTF-8" standalone="yes"?>
<Relationships xmlns="http://schemas.openxmlformats.org/package/2006/relationships"><Relationship Id="rId2" Type="http://schemas.openxmlformats.org/officeDocument/2006/relationships/image" Target="../media/image166.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3.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98.xml"/><Relationship Id="rId1" Type="http://schemas.openxmlformats.org/officeDocument/2006/relationships/slideLayout" Target="../slideLayouts/slideLayout2.xml"/><Relationship Id="rId4" Type="http://schemas.openxmlformats.org/officeDocument/2006/relationships/image" Target="../media/image168.png"/></Relationships>
</file>

<file path=ppt/slides/_rels/slide234.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99.xml"/><Relationship Id="rId1" Type="http://schemas.openxmlformats.org/officeDocument/2006/relationships/slideLayout" Target="../slideLayouts/slideLayout2.xml"/><Relationship Id="rId4" Type="http://schemas.openxmlformats.org/officeDocument/2006/relationships/image" Target="../media/image168.png"/></Relationships>
</file>

<file path=ppt/slides/_rels/slide23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notesSlide" Target="../notesSlides/notesSlide10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38.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notesSlide" Target="../notesSlides/notesSlide105.xml"/><Relationship Id="rId1" Type="http://schemas.openxmlformats.org/officeDocument/2006/relationships/slideLayout" Target="../slideLayouts/slideLayout2.xml"/><Relationship Id="rId4" Type="http://schemas.openxmlformats.org/officeDocument/2006/relationships/image" Target="../media/image170.png"/></Relationships>
</file>

<file path=ppt/slides/_rels/slide24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3" Type="http://schemas.openxmlformats.org/officeDocument/2006/relationships/image" Target="../media/image171.png"/><Relationship Id="rId2" Type="http://schemas.openxmlformats.org/officeDocument/2006/relationships/notesSlide" Target="../notesSlides/notesSlide10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43.xml.rels><?xml version="1.0" encoding="UTF-8" standalone="yes"?>
<Relationships xmlns="http://schemas.openxmlformats.org/package/2006/relationships"><Relationship Id="rId2" Type="http://schemas.openxmlformats.org/officeDocument/2006/relationships/image" Target="../media/image172.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45.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notesSlide" Target="../notesSlides/notesSlide10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49.xml.rels><?xml version="1.0" encoding="UTF-8" standalone="yes"?>
<Relationships xmlns="http://schemas.openxmlformats.org/package/2006/relationships"><Relationship Id="rId2" Type="http://schemas.openxmlformats.org/officeDocument/2006/relationships/image" Target="../media/image17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1.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3" Type="http://schemas.openxmlformats.org/officeDocument/2006/relationships/image" Target="../media/image178.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6.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59.xml.rels><?xml version="1.0" encoding="UTF-8" standalone="yes"?>
<Relationships xmlns="http://schemas.openxmlformats.org/package/2006/relationships"><Relationship Id="rId3" Type="http://schemas.openxmlformats.org/officeDocument/2006/relationships/image" Target="../media/image179.png"/><Relationship Id="rId2" Type="http://schemas.openxmlformats.org/officeDocument/2006/relationships/notesSlide" Target="../notesSlides/notesSlide117.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8.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6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9.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0.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263.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21.xml"/><Relationship Id="rId1" Type="http://schemas.openxmlformats.org/officeDocument/2006/relationships/slideLayout" Target="../slideLayouts/slideLayout2.xml"/><Relationship Id="rId5" Type="http://schemas.openxmlformats.org/officeDocument/2006/relationships/image" Target="../media/image182.png"/><Relationship Id="rId4" Type="http://schemas.openxmlformats.org/officeDocument/2006/relationships/image" Target="../media/image181.png"/></Relationships>
</file>

<file path=ppt/slides/_rels/slide2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image" Target="../media/image183.png"/><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2" Type="http://schemas.openxmlformats.org/officeDocument/2006/relationships/image" Target="../media/image184.png"/><Relationship Id="rId1" Type="http://schemas.openxmlformats.org/officeDocument/2006/relationships/slideLayout" Target="../slideLayouts/slideLayout6.xml"/></Relationships>
</file>

<file path=ppt/slides/_rels/slide267.xml.rels><?xml version="1.0" encoding="UTF-8" standalone="yes"?>
<Relationships xmlns="http://schemas.openxmlformats.org/package/2006/relationships"><Relationship Id="rId2" Type="http://schemas.openxmlformats.org/officeDocument/2006/relationships/image" Target="../media/image185.png"/><Relationship Id="rId1" Type="http://schemas.openxmlformats.org/officeDocument/2006/relationships/slideLayout" Target="../slideLayouts/slideLayout6.xml"/></Relationships>
</file>

<file path=ppt/slides/_rels/slide268.xml.rels><?xml version="1.0" encoding="UTF-8" standalone="yes"?>
<Relationships xmlns="http://schemas.openxmlformats.org/package/2006/relationships"><Relationship Id="rId2" Type="http://schemas.openxmlformats.org/officeDocument/2006/relationships/image" Target="../media/image186.png"/><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189.png"/><Relationship Id="rId1" Type="http://schemas.openxmlformats.org/officeDocument/2006/relationships/slideLayout" Target="../slideLayouts/slideLayout6.xml"/></Relationships>
</file>

<file path=ppt/slides/_rels/slide271.xml.rels><?xml version="1.0" encoding="UTF-8" standalone="yes"?>
<Relationships xmlns="http://schemas.openxmlformats.org/package/2006/relationships"><Relationship Id="rId3" Type="http://schemas.openxmlformats.org/officeDocument/2006/relationships/image" Target="../media/image192.png"/><Relationship Id="rId2" Type="http://schemas.openxmlformats.org/officeDocument/2006/relationships/image" Target="../media/image191.png"/><Relationship Id="rId1" Type="http://schemas.openxmlformats.org/officeDocument/2006/relationships/slideLayout" Target="../slideLayouts/slideLayout6.xml"/></Relationships>
</file>

<file path=ppt/slides/_rels/slide272.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193.png"/><Relationship Id="rId1" Type="http://schemas.openxmlformats.org/officeDocument/2006/relationships/slideLayout" Target="../slideLayouts/slideLayout6.xml"/></Relationships>
</file>

<file path=ppt/slides/_rels/slide273.xml.rels><?xml version="1.0" encoding="UTF-8" standalone="yes"?>
<Relationships xmlns="http://schemas.openxmlformats.org/package/2006/relationships"><Relationship Id="rId3" Type="http://schemas.openxmlformats.org/officeDocument/2006/relationships/image" Target="../media/image196.png"/><Relationship Id="rId2" Type="http://schemas.openxmlformats.org/officeDocument/2006/relationships/image" Target="../media/image195.png"/><Relationship Id="rId1" Type="http://schemas.openxmlformats.org/officeDocument/2006/relationships/slideLayout" Target="../slideLayouts/slideLayout6.xml"/></Relationships>
</file>

<file path=ppt/slides/_rels/slide274.xml.rels><?xml version="1.0" encoding="UTF-8" standalone="yes"?>
<Relationships xmlns="http://schemas.openxmlformats.org/package/2006/relationships"><Relationship Id="rId2" Type="http://schemas.openxmlformats.org/officeDocument/2006/relationships/image" Target="../media/image197.png"/><Relationship Id="rId1" Type="http://schemas.openxmlformats.org/officeDocument/2006/relationships/slideLayout" Target="../slideLayouts/slideLayout6.xml"/></Relationships>
</file>

<file path=ppt/slides/_rels/slide275.xml.rels><?xml version="1.0" encoding="UTF-8" standalone="yes"?>
<Relationships xmlns="http://schemas.openxmlformats.org/package/2006/relationships"><Relationship Id="rId2" Type="http://schemas.openxmlformats.org/officeDocument/2006/relationships/hyperlink" Target="mailto:burcu14@yahoo.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 Target="slide26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gif"/></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5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image" Target="../media/image42.gif"/><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6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gif"/><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50.png"/></Relationships>
</file>

<file path=ppt/slides/_rels/slide6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gi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51.gif"/><Relationship Id="rId4" Type="http://schemas.openxmlformats.org/officeDocument/2006/relationships/image" Target="../media/image54.png"/></Relationships>
</file>

<file path=ppt/slides/_rels/slide6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56.png"/></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9.png"/><Relationship Id="rId4" Type="http://schemas.openxmlformats.org/officeDocument/2006/relationships/hyperlink" Target="http://www.clipartsfree.net/svg/20303-analog-clock-vector.html" TargetMode="Externa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7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image" Target="../media/image65.png"/></Relationships>
</file>

<file path=ppt/slides/_rels/slide8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8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9.png"/></Relationships>
</file>

<file path=ppt/slides/_rels/slide9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2400" dirty="0" smtClean="0">
                <a:latin typeface="Arial" pitchFamily="34" charset="0"/>
                <a:cs typeface="Arial" pitchFamily="34" charset="0"/>
              </a:rPr>
              <a:t> </a:t>
            </a:r>
            <a:r>
              <a:rPr lang="tr-TR" sz="3600" dirty="0">
                <a:latin typeface="Arial" pitchFamily="34" charset="0"/>
                <a:cs typeface="Arial" pitchFamily="34" charset="0"/>
              </a:rPr>
              <a:t>Programlamaya Giriş </a:t>
            </a: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Small</a:t>
            </a:r>
            <a:r>
              <a:rPr lang="tr-TR" b="1" dirty="0" smtClean="0"/>
              <a:t> </a:t>
            </a:r>
            <a:r>
              <a:rPr lang="tr-TR" b="1" dirty="0" err="1" smtClean="0"/>
              <a:t>Basic</a:t>
            </a:r>
            <a:r>
              <a:rPr lang="tr-TR" b="1" dirty="0" smtClean="0"/>
              <a:t> Ortamı </a:t>
            </a:r>
            <a:endParaRPr lang="tr-TR" dirty="0"/>
          </a:p>
        </p:txBody>
      </p:sp>
      <p:sp>
        <p:nvSpPr>
          <p:cNvPr id="3" name="2 İçerik Yer Tutucusu"/>
          <p:cNvSpPr>
            <a:spLocks noGrp="1"/>
          </p:cNvSpPr>
          <p:nvPr>
            <p:ph sz="quarter" idx="1"/>
          </p:nvPr>
        </p:nvSpPr>
        <p:spPr>
          <a:xfrm>
            <a:off x="179512" y="1196752"/>
            <a:ext cx="8964488" cy="5040560"/>
          </a:xfrm>
        </p:spPr>
        <p:txBody>
          <a:bodyPr>
            <a:normAutofit/>
          </a:bodyPr>
          <a:lstStyle/>
          <a:p>
            <a:pPr>
              <a:buNone/>
            </a:pPr>
            <a:r>
              <a:rPr lang="tr-TR" dirty="0" smtClean="0"/>
              <a:t>	</a:t>
            </a:r>
            <a:r>
              <a:rPr lang="tr-TR" dirty="0" err="1" smtClean="0"/>
              <a:t>Small</a:t>
            </a:r>
            <a:r>
              <a:rPr lang="tr-TR" dirty="0" smtClean="0"/>
              <a:t> </a:t>
            </a:r>
            <a:r>
              <a:rPr lang="tr-TR" dirty="0" err="1" smtClean="0"/>
              <a:t>Basic’i</a:t>
            </a:r>
            <a:r>
              <a:rPr lang="tr-TR" dirty="0" smtClean="0"/>
              <a:t> çalıştırdığınızda, programları yazıp çalıştıracağınız </a:t>
            </a:r>
            <a:r>
              <a:rPr lang="tr-TR" dirty="0" err="1" smtClean="0"/>
              <a:t>Small</a:t>
            </a:r>
            <a:r>
              <a:rPr lang="tr-TR" dirty="0" smtClean="0"/>
              <a:t> </a:t>
            </a:r>
            <a:r>
              <a:rPr lang="tr-TR" dirty="0" err="1" smtClean="0"/>
              <a:t>Basic</a:t>
            </a:r>
            <a:r>
              <a:rPr lang="tr-TR" dirty="0" smtClean="0"/>
              <a:t> ortamını göreceksiniz.</a:t>
            </a:r>
            <a:endParaRPr lang="tr-TR" dirty="0"/>
          </a:p>
        </p:txBody>
      </p:sp>
      <p:pic>
        <p:nvPicPr>
          <p:cNvPr id="1026" name="Picture 2"/>
          <p:cNvPicPr>
            <a:picLocks noChangeAspect="1" noChangeArrowheads="1"/>
          </p:cNvPicPr>
          <p:nvPr/>
        </p:nvPicPr>
        <p:blipFill>
          <a:blip r:embed="rId2" cstate="print"/>
          <a:srcRect/>
          <a:stretch>
            <a:fillRect/>
          </a:stretch>
        </p:blipFill>
        <p:spPr bwMode="auto">
          <a:xfrm>
            <a:off x="1619672" y="2132856"/>
            <a:ext cx="5976663" cy="45687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539552" y="980728"/>
            <a:ext cx="5976664" cy="5544616"/>
          </a:xfrm>
        </p:spPr>
        <p:txBody>
          <a:bodyPr>
            <a:noAutofit/>
          </a:bodyPr>
          <a:lstStyle/>
          <a:p>
            <a:pPr>
              <a:buNone/>
            </a:pPr>
            <a:r>
              <a:rPr lang="tr-TR" sz="3600" b="1" dirty="0" smtClean="0"/>
              <a:t>	</a:t>
            </a:r>
            <a:r>
              <a:rPr lang="tr-TR" sz="3600" b="1" u="sng" dirty="0" err="1" smtClean="0"/>
              <a:t>For</a:t>
            </a:r>
            <a:r>
              <a:rPr lang="tr-TR" sz="3600" b="1" u="sng" dirty="0" smtClean="0"/>
              <a:t> Döngüsü:</a:t>
            </a:r>
          </a:p>
          <a:p>
            <a:pPr>
              <a:buNone/>
            </a:pPr>
            <a:r>
              <a:rPr lang="tr-TR" sz="3600" dirty="0" smtClean="0"/>
              <a:t>	</a:t>
            </a:r>
            <a:r>
              <a:rPr lang="tr-TR" sz="3600" dirty="0" err="1" smtClean="0"/>
              <a:t>For</a:t>
            </a:r>
            <a:r>
              <a:rPr lang="tr-TR" sz="3600" dirty="0" smtClean="0"/>
              <a:t> döngüsü, bir değişkeni alıp, ona bir başlangıç ve bitiş noktası vermenizi ve bilgisayarın değişkeni sizin için artırmasını sağlar. Bilgisayar değişkenin değerini her artırdığında, </a:t>
            </a:r>
            <a:r>
              <a:rPr lang="tr-TR" sz="3600" b="1" dirty="0" err="1" smtClean="0"/>
              <a:t>For</a:t>
            </a:r>
            <a:r>
              <a:rPr lang="tr-TR" sz="3600" dirty="0" smtClean="0"/>
              <a:t> ve </a:t>
            </a:r>
            <a:r>
              <a:rPr lang="tr-TR" sz="3600" b="1" dirty="0" err="1" smtClean="0"/>
              <a:t>EndFor</a:t>
            </a:r>
            <a:r>
              <a:rPr lang="tr-TR" sz="3600" dirty="0" smtClean="0"/>
              <a:t> arasındaki ifadeler çalıştırılır. </a:t>
            </a:r>
            <a:endParaRPr lang="tr-TR" sz="36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endParaRPr lang="tr-TR" dirty="0"/>
          </a:p>
        </p:txBody>
      </p:sp>
      <p:sp>
        <p:nvSpPr>
          <p:cNvPr id="3" name="2 İçerik Yer Tutucusu"/>
          <p:cNvSpPr>
            <a:spLocks noGrp="1"/>
          </p:cNvSpPr>
          <p:nvPr>
            <p:ph sz="quarter" idx="1"/>
          </p:nvPr>
        </p:nvSpPr>
        <p:spPr/>
        <p:txBody>
          <a:bodyPr/>
          <a:lstStyle/>
          <a:p>
            <a:endParaRPr lang="tr-TR" dirty="0" smtClean="0"/>
          </a:p>
          <a:p>
            <a:endParaRPr lang="tr-TR" dirty="0" smtClean="0"/>
          </a:p>
          <a:p>
            <a:r>
              <a:rPr lang="tr-TR" dirty="0" smtClean="0"/>
              <a:t>Örnek: 1’den 24’e kadar sayıları alt alta yazdıran program:</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251519" y="2852936"/>
            <a:ext cx="8595487" cy="2016224"/>
          </a:xfrm>
          <a:prstGeom prst="rect">
            <a:avLst/>
          </a:prstGeom>
          <a:noFill/>
          <a:ln w="9525">
            <a:noFill/>
            <a:miter lim="800000"/>
            <a:headEnd/>
            <a:tailEnd/>
          </a:ln>
        </p:spPr>
      </p:pic>
      <p:pic>
        <p:nvPicPr>
          <p:cNvPr id="5" name="4 Resim" descr="kalem.gif"/>
          <p:cNvPicPr>
            <a:picLocks noChangeAspect="1"/>
          </p:cNvPicPr>
          <p:nvPr/>
        </p:nvPicPr>
        <p:blipFill>
          <a:blip r:embed="rId3" cstate="print"/>
          <a:stretch>
            <a:fillRect/>
          </a:stretch>
        </p:blipFill>
        <p:spPr>
          <a:xfrm>
            <a:off x="7020272" y="2"/>
            <a:ext cx="2123728" cy="2231631"/>
          </a:xfrm>
          <a:prstGeom prst="rect">
            <a:avLst/>
          </a:prstGeom>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Step</a:t>
            </a:r>
            <a:endParaRPr lang="tr-TR" b="1" dirty="0"/>
          </a:p>
        </p:txBody>
      </p:sp>
      <p:sp>
        <p:nvSpPr>
          <p:cNvPr id="3" name="2 İçerik Yer Tutucusu"/>
          <p:cNvSpPr>
            <a:spLocks noGrp="1"/>
          </p:cNvSpPr>
          <p:nvPr>
            <p:ph sz="quarter" idx="1"/>
          </p:nvPr>
        </p:nvSpPr>
        <p:spPr/>
        <p:txBody>
          <a:bodyPr>
            <a:normAutofit/>
          </a:bodyPr>
          <a:lstStyle/>
          <a:p>
            <a:r>
              <a:rPr lang="tr-TR" dirty="0" smtClean="0"/>
              <a:t>Eğer değişkenin birer birer yerine ikişer ikişer artmasını isteseydiniz, 1 ile 24 arasındaki tüm tek sayıları yazdırmak isteyecektiniz, döngüyü bunu yapmak için de kullanabilirsiniz.</a:t>
            </a:r>
          </a:p>
          <a:p>
            <a:pPr>
              <a:buNone/>
            </a:pPr>
            <a:endParaRPr lang="tr-TR" dirty="0" smtClean="0"/>
          </a:p>
          <a:p>
            <a:endParaRPr lang="tr-TR" dirty="0" smtClean="0"/>
          </a:p>
          <a:p>
            <a:endParaRPr lang="tr-TR" dirty="0" smtClean="0"/>
          </a:p>
          <a:p>
            <a:endParaRPr lang="tr-TR" dirty="0" smtClean="0"/>
          </a:p>
          <a:p>
            <a:endParaRPr lang="tr-TR" dirty="0" smtClean="0"/>
          </a:p>
          <a:p>
            <a:r>
              <a:rPr lang="tr-TR" dirty="0" smtClean="0"/>
              <a:t>İfadenin </a:t>
            </a:r>
            <a:r>
              <a:rPr lang="tr-TR" b="1" dirty="0" smtClean="0"/>
              <a:t>Step 2</a:t>
            </a:r>
            <a:r>
              <a:rPr lang="tr-TR" dirty="0" smtClean="0"/>
              <a:t> bölümü, bilgisayara </a:t>
            </a:r>
            <a:r>
              <a:rPr lang="tr-TR" b="1" dirty="0" err="1" smtClean="0"/>
              <a:t>i</a:t>
            </a:r>
            <a:r>
              <a:rPr lang="tr-TR" dirty="0" err="1" smtClean="0"/>
              <a:t>’nin</a:t>
            </a:r>
            <a:r>
              <a:rPr lang="tr-TR" dirty="0" smtClean="0"/>
              <a:t> değerini 1 yerine 2 artırmasını söyler. </a:t>
            </a:r>
          </a:p>
          <a:p>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467544" y="3140968"/>
            <a:ext cx="8234250" cy="18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Step</a:t>
            </a:r>
            <a:endParaRPr lang="tr-TR" b="1" dirty="0"/>
          </a:p>
        </p:txBody>
      </p:sp>
      <p:sp>
        <p:nvSpPr>
          <p:cNvPr id="3" name="2 İçerik Yer Tutucusu"/>
          <p:cNvSpPr>
            <a:spLocks noGrp="1"/>
          </p:cNvSpPr>
          <p:nvPr>
            <p:ph sz="quarter" idx="1"/>
          </p:nvPr>
        </p:nvSpPr>
        <p:spPr>
          <a:xfrm>
            <a:off x="457200" y="1219200"/>
            <a:ext cx="4402832" cy="5162128"/>
          </a:xfrm>
        </p:spPr>
        <p:txBody>
          <a:bodyPr>
            <a:normAutofit/>
          </a:bodyPr>
          <a:lstStyle/>
          <a:p>
            <a:pPr>
              <a:buNone/>
            </a:pPr>
            <a:r>
              <a:rPr lang="tr-TR" b="1" dirty="0" smtClean="0"/>
              <a:t>	</a:t>
            </a:r>
            <a:r>
              <a:rPr lang="tr-TR" b="1" dirty="0" err="1" smtClean="0"/>
              <a:t>Step</a:t>
            </a:r>
            <a:r>
              <a:rPr lang="tr-TR" dirty="0" err="1" smtClean="0"/>
              <a:t>’ı</a:t>
            </a:r>
            <a:r>
              <a:rPr lang="tr-TR" dirty="0" smtClean="0"/>
              <a:t> kullanarak, istediğiniz aralıklarla artırma yapabilirsiniz. Step için negatif bir değer de belirleyebilirsiniz ve bu durumda bilgisayar, bu örnekte olduğu gibi geriye doğru sayar.</a:t>
            </a:r>
          </a:p>
          <a:p>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853300" y="4725144"/>
            <a:ext cx="6959060" cy="1584176"/>
          </a:xfrm>
          <a:prstGeom prst="rect">
            <a:avLst/>
          </a:prstGeom>
          <a:noFill/>
          <a:ln w="9525">
            <a:noFill/>
            <a:miter lim="800000"/>
            <a:headEnd/>
            <a:tailEnd/>
          </a:ln>
        </p:spPr>
      </p:pic>
      <p:pic>
        <p:nvPicPr>
          <p:cNvPr id="5" name="Picture 57"/>
          <p:cNvPicPr/>
          <p:nvPr/>
        </p:nvPicPr>
        <p:blipFill>
          <a:blip r:embed="rId4" cstate="print"/>
          <a:srcRect r="65829"/>
          <a:stretch>
            <a:fillRect/>
          </a:stretch>
        </p:blipFill>
        <p:spPr bwMode="auto">
          <a:xfrm>
            <a:off x="5076056" y="1268760"/>
            <a:ext cx="3977589" cy="3384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323528" y="764704"/>
            <a:ext cx="6480720" cy="4968552"/>
          </a:xfrm>
        </p:spPr>
        <p:txBody>
          <a:bodyPr>
            <a:noAutofit/>
          </a:bodyPr>
          <a:lstStyle/>
          <a:p>
            <a:pPr>
              <a:buNone/>
            </a:pPr>
            <a:r>
              <a:rPr lang="tr-TR" sz="3600" b="1" dirty="0" smtClean="0"/>
              <a:t>	</a:t>
            </a:r>
            <a:r>
              <a:rPr lang="tr-TR" sz="3600" b="1" u="sng" dirty="0" smtClean="0"/>
              <a:t>Step</a:t>
            </a:r>
          </a:p>
          <a:p>
            <a:pPr>
              <a:buNone/>
            </a:pPr>
            <a:r>
              <a:rPr lang="tr-TR" sz="3600" dirty="0" smtClean="0"/>
              <a:t>	</a:t>
            </a:r>
            <a:r>
              <a:rPr lang="en-US" sz="3600" dirty="0" smtClean="0"/>
              <a:t>For </a:t>
            </a:r>
            <a:r>
              <a:rPr lang="en-US" sz="3600" dirty="0" err="1" smtClean="0"/>
              <a:t>döngüsü</a:t>
            </a:r>
            <a:r>
              <a:rPr lang="en-US" sz="3600" dirty="0" smtClean="0"/>
              <a:t> </a:t>
            </a:r>
            <a:r>
              <a:rPr lang="en-US" sz="3600" dirty="0" err="1" smtClean="0"/>
              <a:t>içinde</a:t>
            </a:r>
            <a:r>
              <a:rPr lang="en-US" sz="3600" dirty="0" smtClean="0"/>
              <a:t> </a:t>
            </a:r>
            <a:r>
              <a:rPr lang="en-US" sz="3600" dirty="0" err="1" smtClean="0"/>
              <a:t>adım</a:t>
            </a:r>
            <a:r>
              <a:rPr lang="en-US" sz="3600" dirty="0" smtClean="0"/>
              <a:t> </a:t>
            </a:r>
            <a:r>
              <a:rPr lang="en-US" sz="3600" dirty="0" err="1" smtClean="0"/>
              <a:t>sayısını</a:t>
            </a:r>
            <a:r>
              <a:rPr lang="en-US" sz="3600" dirty="0" smtClean="0"/>
              <a:t> </a:t>
            </a:r>
            <a:r>
              <a:rPr lang="en-US" sz="3600" dirty="0" err="1" smtClean="0"/>
              <a:t>belirlemek</a:t>
            </a:r>
            <a:r>
              <a:rPr lang="en-US" sz="3600" dirty="0" smtClean="0"/>
              <a:t> </a:t>
            </a:r>
            <a:r>
              <a:rPr lang="en-US" sz="3600" dirty="0" err="1" smtClean="0"/>
              <a:t>için</a:t>
            </a:r>
            <a:r>
              <a:rPr lang="en-US" sz="3600" dirty="0" smtClean="0"/>
              <a:t> </a:t>
            </a:r>
            <a:r>
              <a:rPr lang="en-US" sz="3600" dirty="0" err="1" smtClean="0"/>
              <a:t>kullanılır</a:t>
            </a:r>
            <a:r>
              <a:rPr lang="en-US" sz="3600" dirty="0" smtClean="0"/>
              <a:t>.</a:t>
            </a:r>
            <a:endParaRPr lang="tr-TR" sz="3600" dirty="0" smtClean="0"/>
          </a:p>
          <a:p>
            <a:pPr>
              <a:buNone/>
            </a:pPr>
            <a:endParaRPr lang="tr-TR" sz="3600" dirty="0" smtClean="0"/>
          </a:p>
          <a:p>
            <a:pPr>
              <a:buNone/>
            </a:pPr>
            <a:endParaRPr lang="tr-TR" sz="3600" dirty="0" smtClean="0"/>
          </a:p>
          <a:p>
            <a:pPr>
              <a:buNone/>
            </a:pPr>
            <a:endParaRPr lang="tr-TR" sz="3600" dirty="0" smtClean="0"/>
          </a:p>
          <a:p>
            <a:pPr>
              <a:buNone/>
            </a:pPr>
            <a:r>
              <a:rPr lang="tr-TR" sz="3600" dirty="0" smtClean="0"/>
              <a:t>	Yukarıdaki örnekte 5’ten 30’a kadar 5’er artarak sayılar alt alta yazılır.</a:t>
            </a:r>
          </a:p>
        </p:txBody>
      </p:sp>
      <p:pic>
        <p:nvPicPr>
          <p:cNvPr id="2050" name="Picture 2"/>
          <p:cNvPicPr>
            <a:picLocks noChangeAspect="1" noChangeArrowheads="1"/>
          </p:cNvPicPr>
          <p:nvPr/>
        </p:nvPicPr>
        <p:blipFill>
          <a:blip r:embed="rId5" cstate="print"/>
          <a:srcRect/>
          <a:stretch>
            <a:fillRect/>
          </a:stretch>
        </p:blipFill>
        <p:spPr bwMode="auto">
          <a:xfrm>
            <a:off x="534586" y="2852936"/>
            <a:ext cx="6413678"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t>While</a:t>
            </a:r>
            <a:r>
              <a:rPr lang="tr-TR" b="1" dirty="0" smtClean="0"/>
              <a:t> Döngüsü</a:t>
            </a:r>
            <a:endParaRPr lang="tr-TR" dirty="0"/>
          </a:p>
        </p:txBody>
      </p:sp>
      <p:sp>
        <p:nvSpPr>
          <p:cNvPr id="3" name="2 İçerik Yer Tutucusu"/>
          <p:cNvSpPr>
            <a:spLocks noGrp="1"/>
          </p:cNvSpPr>
          <p:nvPr>
            <p:ph sz="quarter" idx="1"/>
          </p:nvPr>
        </p:nvSpPr>
        <p:spPr/>
        <p:txBody>
          <a:bodyPr/>
          <a:lstStyle/>
          <a:p>
            <a:r>
              <a:rPr lang="tr-TR" dirty="0" err="1" smtClean="0"/>
              <a:t>While</a:t>
            </a:r>
            <a:r>
              <a:rPr lang="tr-TR" dirty="0" smtClean="0"/>
              <a:t> döngüsü, döngü sayısı önceden bilinmediği zaman faydalıdır. Bir </a:t>
            </a:r>
            <a:r>
              <a:rPr lang="tr-TR" dirty="0" err="1" smtClean="0"/>
              <a:t>For</a:t>
            </a:r>
            <a:r>
              <a:rPr lang="tr-TR" dirty="0" smtClean="0"/>
              <a:t> döngüsü önceden tanımlandığı kadar çalışırken, </a:t>
            </a:r>
            <a:r>
              <a:rPr lang="tr-TR" dirty="0" err="1" smtClean="0"/>
              <a:t>While</a:t>
            </a:r>
            <a:r>
              <a:rPr lang="tr-TR" dirty="0" smtClean="0"/>
              <a:t> döngüsü verilen bir koşul doğru hale gelinceye kadar çalışır. Aşağıdaki örnekte, sonuç 1’den büyük olduğu sürece bir sayıyı ikiye bölüyoruz.</a:t>
            </a:r>
          </a:p>
          <a:p>
            <a:endParaRPr lang="tr-TR" dirty="0" smtClean="0"/>
          </a:p>
        </p:txBody>
      </p:sp>
      <p:pic>
        <p:nvPicPr>
          <p:cNvPr id="5122" name="Picture 2"/>
          <p:cNvPicPr>
            <a:picLocks noChangeAspect="1" noChangeArrowheads="1"/>
          </p:cNvPicPr>
          <p:nvPr/>
        </p:nvPicPr>
        <p:blipFill>
          <a:blip r:embed="rId3" cstate="print"/>
          <a:srcRect/>
          <a:stretch>
            <a:fillRect/>
          </a:stretch>
        </p:blipFill>
        <p:spPr bwMode="auto">
          <a:xfrm>
            <a:off x="800972" y="3573016"/>
            <a:ext cx="6147292"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While</a:t>
            </a:r>
            <a:r>
              <a:rPr lang="tr-TR" b="1" dirty="0" smtClean="0"/>
              <a:t> Döngüsü</a:t>
            </a:r>
            <a:endParaRPr lang="tr-TR" dirty="0"/>
          </a:p>
        </p:txBody>
      </p:sp>
      <p:sp>
        <p:nvSpPr>
          <p:cNvPr id="3" name="2 İçerik Yer Tutucusu"/>
          <p:cNvSpPr>
            <a:spLocks noGrp="1"/>
          </p:cNvSpPr>
          <p:nvPr>
            <p:ph sz="quarter" idx="1"/>
          </p:nvPr>
        </p:nvSpPr>
        <p:spPr/>
        <p:txBody>
          <a:bodyPr/>
          <a:lstStyle/>
          <a:p>
            <a:r>
              <a:rPr lang="tr-TR" dirty="0" smtClean="0"/>
              <a:t>Aşağıdaki programda, </a:t>
            </a:r>
            <a:r>
              <a:rPr lang="tr-TR" dirty="0" err="1" smtClean="0"/>
              <a:t>a’ya</a:t>
            </a:r>
            <a:r>
              <a:rPr lang="tr-TR" dirty="0" smtClean="0"/>
              <a:t> 100 değerini atıyoruz ve sayı 1’den büyük olduğu sürece </a:t>
            </a:r>
            <a:r>
              <a:rPr lang="tr-TR" dirty="0" err="1" smtClean="0"/>
              <a:t>While</a:t>
            </a:r>
            <a:r>
              <a:rPr lang="tr-TR" dirty="0" smtClean="0"/>
              <a:t> döngüsünü çalıştırıyoruz. Döngünün içinde, sayıyı yazdırıyoruz ve sonra ikiye bölüp, yarısını buluyoruz. Böylece programın çıktısı, birbiri ardına yarıya inen sayılar oluyor.</a:t>
            </a:r>
          </a:p>
        </p:txBody>
      </p:sp>
      <p:pic>
        <p:nvPicPr>
          <p:cNvPr id="4" name="Picture 2"/>
          <p:cNvPicPr>
            <a:picLocks noChangeAspect="1" noChangeArrowheads="1"/>
          </p:cNvPicPr>
          <p:nvPr/>
        </p:nvPicPr>
        <p:blipFill>
          <a:blip r:embed="rId2" cstate="print"/>
          <a:srcRect/>
          <a:stretch>
            <a:fillRect/>
          </a:stretch>
        </p:blipFill>
        <p:spPr bwMode="auto">
          <a:xfrm>
            <a:off x="800972" y="3573016"/>
            <a:ext cx="6147292" cy="2448272"/>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r="75263" b="15001"/>
          <a:stretch>
            <a:fillRect/>
          </a:stretch>
        </p:blipFill>
        <p:spPr bwMode="auto">
          <a:xfrm>
            <a:off x="6948264" y="3284984"/>
            <a:ext cx="1900698" cy="292469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While</a:t>
            </a:r>
            <a:r>
              <a:rPr lang="tr-TR" b="1" dirty="0" smtClean="0"/>
              <a:t> Döngüsü</a:t>
            </a:r>
            <a:endParaRPr lang="tr-TR" dirty="0"/>
          </a:p>
        </p:txBody>
      </p:sp>
      <p:sp>
        <p:nvSpPr>
          <p:cNvPr id="3" name="2 İçerik Yer Tutucusu"/>
          <p:cNvSpPr>
            <a:spLocks noGrp="1"/>
          </p:cNvSpPr>
          <p:nvPr>
            <p:ph sz="quarter" idx="1"/>
          </p:nvPr>
        </p:nvSpPr>
        <p:spPr/>
        <p:txBody>
          <a:bodyPr/>
          <a:lstStyle/>
          <a:p>
            <a:r>
              <a:rPr lang="tr-TR" dirty="0" smtClean="0"/>
              <a:t>Bu programı </a:t>
            </a:r>
            <a:r>
              <a:rPr lang="tr-TR" dirty="0" err="1" smtClean="0"/>
              <a:t>For</a:t>
            </a:r>
            <a:r>
              <a:rPr lang="tr-TR" dirty="0" smtClean="0"/>
              <a:t> döngüsünü kullanarak yazmak gerçekten zor olurdu, çünkü döngünün kaç kez çalışması gerektiğini bilemezdik. Bir </a:t>
            </a:r>
            <a:r>
              <a:rPr lang="tr-TR" dirty="0" err="1" smtClean="0"/>
              <a:t>While</a:t>
            </a:r>
            <a:r>
              <a:rPr lang="tr-TR" dirty="0" smtClean="0"/>
              <a:t> döngüsü ile, bir koşulu kontrol etmek ve bilgisayara döngüyü sürdürmesini ya da bırakmasını söylemek kolaydır.</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800972" y="3573016"/>
            <a:ext cx="6147292"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While</a:t>
            </a:r>
            <a:endParaRPr lang="tr-TR" b="1" dirty="0"/>
          </a:p>
        </p:txBody>
      </p:sp>
      <p:sp>
        <p:nvSpPr>
          <p:cNvPr id="3" name="2 İçerik Yer Tutucusu"/>
          <p:cNvSpPr>
            <a:spLocks noGrp="1"/>
          </p:cNvSpPr>
          <p:nvPr>
            <p:ph sz="quarter" idx="1"/>
          </p:nvPr>
        </p:nvSpPr>
        <p:spPr>
          <a:xfrm>
            <a:off x="166855" y="1219200"/>
            <a:ext cx="3397033" cy="4937760"/>
          </a:xfrm>
        </p:spPr>
        <p:txBody>
          <a:bodyPr/>
          <a:lstStyle/>
          <a:p>
            <a:pPr>
              <a:buNone/>
            </a:pPr>
            <a:r>
              <a:rPr lang="tr-TR" dirty="0" smtClean="0"/>
              <a:t>	</a:t>
            </a:r>
          </a:p>
          <a:p>
            <a:pPr>
              <a:buNone/>
            </a:pPr>
            <a:r>
              <a:rPr lang="tr-TR" dirty="0" smtClean="0"/>
              <a:t>	Tüm </a:t>
            </a:r>
            <a:r>
              <a:rPr lang="tr-TR" dirty="0" err="1" smtClean="0"/>
              <a:t>While</a:t>
            </a:r>
            <a:r>
              <a:rPr lang="tr-TR" dirty="0" smtClean="0"/>
              <a:t> döngüleri, bir </a:t>
            </a:r>
            <a:r>
              <a:rPr lang="tr-TR" dirty="0" err="1" smtClean="0"/>
              <a:t>If</a:t>
            </a:r>
            <a:r>
              <a:rPr lang="tr-TR" dirty="0" smtClean="0"/>
              <a:t>..</a:t>
            </a:r>
            <a:r>
              <a:rPr lang="tr-TR" dirty="0" err="1" smtClean="0"/>
              <a:t>Then</a:t>
            </a:r>
            <a:r>
              <a:rPr lang="tr-TR" dirty="0" smtClean="0"/>
              <a:t> ifadesine dönüştürülebilir. Örneğin; yandaki iki program, aynı sonucu verir.</a:t>
            </a:r>
          </a:p>
          <a:p>
            <a:endParaRPr lang="tr-TR" dirty="0"/>
          </a:p>
        </p:txBody>
      </p:sp>
      <p:pic>
        <p:nvPicPr>
          <p:cNvPr id="5" name="Picture 2"/>
          <p:cNvPicPr>
            <a:picLocks noChangeAspect="1" noChangeArrowheads="1"/>
          </p:cNvPicPr>
          <p:nvPr/>
        </p:nvPicPr>
        <p:blipFill>
          <a:blip r:embed="rId3" cstate="print"/>
          <a:srcRect l="5544"/>
          <a:stretch>
            <a:fillRect/>
          </a:stretch>
        </p:blipFill>
        <p:spPr bwMode="auto">
          <a:xfrm>
            <a:off x="3707904" y="620688"/>
            <a:ext cx="5294129" cy="2232248"/>
          </a:xfrm>
          <a:prstGeom prst="rect">
            <a:avLst/>
          </a:prstGeom>
          <a:noFill/>
          <a:ln w="57150">
            <a:solidFill>
              <a:schemeClr val="tx1"/>
            </a:solidFill>
            <a:miter lim="800000"/>
            <a:headEnd/>
            <a:tailEnd/>
          </a:ln>
        </p:spPr>
      </p:pic>
      <p:pic>
        <p:nvPicPr>
          <p:cNvPr id="6147" name="Picture 3"/>
          <p:cNvPicPr>
            <a:picLocks noChangeAspect="1" noChangeArrowheads="1"/>
          </p:cNvPicPr>
          <p:nvPr/>
        </p:nvPicPr>
        <p:blipFill>
          <a:blip r:embed="rId4" cstate="print"/>
          <a:srcRect l="8975"/>
          <a:stretch>
            <a:fillRect/>
          </a:stretch>
        </p:blipFill>
        <p:spPr bwMode="auto">
          <a:xfrm>
            <a:off x="3995936" y="3356992"/>
            <a:ext cx="4850346" cy="3096344"/>
          </a:xfrm>
          <a:prstGeom prst="rect">
            <a:avLst/>
          </a:prstGeom>
          <a:noFill/>
          <a:ln w="57150">
            <a:solidFill>
              <a:schemeClr val="tx1"/>
            </a:solid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467544" y="908720"/>
            <a:ext cx="6624736" cy="6048672"/>
          </a:xfrm>
        </p:spPr>
        <p:txBody>
          <a:bodyPr>
            <a:noAutofit/>
          </a:bodyPr>
          <a:lstStyle/>
          <a:p>
            <a:pPr>
              <a:buNone/>
            </a:pPr>
            <a:r>
              <a:rPr lang="tr-TR" sz="3200" b="1" dirty="0" smtClean="0"/>
              <a:t>	</a:t>
            </a:r>
            <a:r>
              <a:rPr lang="tr-TR" sz="3200" b="1" u="sng" dirty="0" err="1" smtClean="0"/>
              <a:t>While</a:t>
            </a:r>
            <a:r>
              <a:rPr lang="tr-TR" sz="3200" b="1" u="sng" dirty="0" smtClean="0"/>
              <a:t> Döngüsü:</a:t>
            </a:r>
          </a:p>
          <a:p>
            <a:pPr>
              <a:buNone/>
            </a:pPr>
            <a:r>
              <a:rPr lang="tr-TR" sz="3200" dirty="0" smtClean="0"/>
              <a:t>	Verilen bir koşul doğru hale gelinceye kadar çalışır. </a:t>
            </a:r>
          </a:p>
          <a:p>
            <a:pPr>
              <a:buNone/>
            </a:pPr>
            <a:endParaRPr lang="tr-TR" sz="3200" dirty="0" smtClean="0"/>
          </a:p>
          <a:p>
            <a:pPr>
              <a:buNone/>
            </a:pPr>
            <a:endParaRPr lang="tr-TR" sz="3200" dirty="0" smtClean="0"/>
          </a:p>
          <a:p>
            <a:pPr>
              <a:buNone/>
            </a:pPr>
            <a:endParaRPr lang="tr-TR" sz="3200" dirty="0" smtClean="0"/>
          </a:p>
          <a:p>
            <a:pPr>
              <a:buNone/>
            </a:pPr>
            <a:endParaRPr lang="tr-TR" sz="3200" dirty="0" smtClean="0"/>
          </a:p>
          <a:p>
            <a:pPr>
              <a:buNone/>
            </a:pPr>
            <a:r>
              <a:rPr lang="tr-TR" sz="3200" dirty="0" smtClean="0"/>
              <a:t>	Yukarıdaki örnekte, sonuç </a:t>
            </a:r>
            <a:r>
              <a:rPr lang="tr-TR" sz="3200" dirty="0" smtClean="0">
                <a:latin typeface="Consolas" pitchFamily="49" charset="0"/>
              </a:rPr>
              <a:t>1</a:t>
            </a:r>
            <a:r>
              <a:rPr lang="tr-TR" sz="3200" dirty="0" smtClean="0"/>
              <a:t>’den büyük olduğu sürece, önceden belirlenmiş sayı 2’ye bölünüyor.</a:t>
            </a:r>
            <a:endParaRPr lang="tr-TR" sz="3200" dirty="0"/>
          </a:p>
        </p:txBody>
      </p:sp>
      <p:pic>
        <p:nvPicPr>
          <p:cNvPr id="4098" name="Picture 2"/>
          <p:cNvPicPr>
            <a:picLocks noChangeAspect="1" noChangeArrowheads="1"/>
          </p:cNvPicPr>
          <p:nvPr/>
        </p:nvPicPr>
        <p:blipFill>
          <a:blip r:embed="rId4" cstate="print"/>
          <a:srcRect/>
          <a:stretch>
            <a:fillRect/>
          </a:stretch>
        </p:blipFill>
        <p:spPr bwMode="auto">
          <a:xfrm>
            <a:off x="827584" y="2708920"/>
            <a:ext cx="5062475" cy="20162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66777" y="42886"/>
            <a:ext cx="7762875" cy="6743700"/>
          </a:xfrm>
          <a:prstGeom prst="rect">
            <a:avLst/>
          </a:prstGeom>
          <a:noFill/>
          <a:ln w="9525">
            <a:noFill/>
            <a:miter lim="800000"/>
            <a:headEnd/>
            <a:tailEnd/>
          </a:ln>
          <a:effectLst/>
        </p:spPr>
      </p:pic>
      <p:sp>
        <p:nvSpPr>
          <p:cNvPr id="4" name="3 Satır Belirtme Çizgisi 1"/>
          <p:cNvSpPr/>
          <p:nvPr/>
        </p:nvSpPr>
        <p:spPr>
          <a:xfrm>
            <a:off x="971600" y="2852936"/>
            <a:ext cx="2714644" cy="1080120"/>
          </a:xfrm>
          <a:prstGeom prst="borderCallout1">
            <a:avLst>
              <a:gd name="adj1" fmla="val 26417"/>
              <a:gd name="adj2" fmla="val 100390"/>
              <a:gd name="adj3" fmla="val 27416"/>
              <a:gd name="adj4" fmla="val 112569"/>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schemeClr val="tx1"/>
                </a:solidFill>
              </a:rPr>
              <a:t>1. Düzenleyici, programlarımızı yazacağımız yerdir. </a:t>
            </a:r>
            <a:endParaRPr lang="tr-TR" dirty="0">
              <a:solidFill>
                <a:schemeClr val="tx1"/>
              </a:solidFill>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Grafiklere Giriş</a:t>
            </a:r>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Grafiklere Giriş</a:t>
            </a:r>
            <a:endParaRPr lang="tr-TR" dirty="0"/>
          </a:p>
        </p:txBody>
      </p:sp>
      <p:sp>
        <p:nvSpPr>
          <p:cNvPr id="3" name="2 İçerik Yer Tutucusu"/>
          <p:cNvSpPr>
            <a:spLocks noGrp="1"/>
          </p:cNvSpPr>
          <p:nvPr>
            <p:ph sz="quarter" idx="1"/>
          </p:nvPr>
        </p:nvSpPr>
        <p:spPr>
          <a:xfrm>
            <a:off x="457200" y="1219200"/>
            <a:ext cx="4114800" cy="4937760"/>
          </a:xfrm>
        </p:spPr>
        <p:txBody>
          <a:bodyPr/>
          <a:lstStyle/>
          <a:p>
            <a:endParaRPr lang="tr-TR" dirty="0" smtClean="0"/>
          </a:p>
          <a:p>
            <a:r>
              <a:rPr lang="tr-TR" dirty="0" smtClean="0"/>
              <a:t>Şimdiye kadar verdiğimiz tüm örneklerde, </a:t>
            </a:r>
            <a:r>
              <a:rPr lang="tr-TR" dirty="0" err="1" smtClean="0"/>
              <a:t>Small</a:t>
            </a:r>
            <a:r>
              <a:rPr lang="tr-TR" dirty="0" smtClean="0"/>
              <a:t> </a:t>
            </a:r>
            <a:r>
              <a:rPr lang="tr-TR" dirty="0" err="1" smtClean="0"/>
              <a:t>Basic</a:t>
            </a:r>
            <a:r>
              <a:rPr lang="tr-TR" dirty="0" smtClean="0"/>
              <a:t> dilinin temellerini açıklamak için, </a:t>
            </a:r>
            <a:r>
              <a:rPr lang="tr-TR" dirty="0" err="1" smtClean="0"/>
              <a:t>TextWindow’u</a:t>
            </a:r>
            <a:r>
              <a:rPr lang="tr-TR" dirty="0" smtClean="0"/>
              <a:t> kullandık. Bununla birlikte, </a:t>
            </a:r>
            <a:r>
              <a:rPr lang="tr-TR" dirty="0" err="1" smtClean="0"/>
              <a:t>Small</a:t>
            </a:r>
            <a:r>
              <a:rPr lang="tr-TR" dirty="0" smtClean="0"/>
              <a:t> </a:t>
            </a:r>
            <a:r>
              <a:rPr lang="tr-TR" dirty="0" err="1" smtClean="0"/>
              <a:t>Basic’de</a:t>
            </a:r>
            <a:r>
              <a:rPr lang="tr-TR" dirty="0" smtClean="0"/>
              <a:t> bu bölümde araştırmaya başlayacağımız güçlü bir Grafik özelliği seti de bulunur.</a:t>
            </a:r>
            <a:endParaRPr lang="tr-TR" dirty="0"/>
          </a:p>
        </p:txBody>
      </p:sp>
      <p:pic>
        <p:nvPicPr>
          <p:cNvPr id="4" name="3 Resim" descr="computer-clipart-1.jpg"/>
          <p:cNvPicPr>
            <a:picLocks noChangeAspect="1"/>
          </p:cNvPicPr>
          <p:nvPr/>
        </p:nvPicPr>
        <p:blipFill>
          <a:blip r:embed="rId2" cstate="print"/>
          <a:stretch>
            <a:fillRect/>
          </a:stretch>
        </p:blipFill>
        <p:spPr>
          <a:xfrm>
            <a:off x="4479740" y="1844824"/>
            <a:ext cx="4556756" cy="3888432"/>
          </a:xfrm>
          <a:prstGeom prst="rect">
            <a:avLst/>
          </a:prstGeom>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t>GraphicsWindow</a:t>
            </a:r>
            <a:endParaRPr lang="tr-TR" dirty="0"/>
          </a:p>
        </p:txBody>
      </p:sp>
      <p:sp>
        <p:nvSpPr>
          <p:cNvPr id="3" name="2 İçerik Yer Tutucusu"/>
          <p:cNvSpPr>
            <a:spLocks noGrp="1"/>
          </p:cNvSpPr>
          <p:nvPr>
            <p:ph sz="quarter" idx="1"/>
          </p:nvPr>
        </p:nvSpPr>
        <p:spPr>
          <a:xfrm>
            <a:off x="457200" y="1219200"/>
            <a:ext cx="4186808" cy="5090120"/>
          </a:xfrm>
        </p:spPr>
        <p:txBody>
          <a:bodyPr>
            <a:normAutofit/>
          </a:bodyPr>
          <a:lstStyle/>
          <a:p>
            <a:r>
              <a:rPr lang="tr-TR" dirty="0" smtClean="0"/>
              <a:t>Tıpkı, metinlerle ve sayılarla çalışmamıza izin veren </a:t>
            </a:r>
            <a:r>
              <a:rPr lang="tr-TR" dirty="0" err="1" smtClean="0"/>
              <a:t>TextWindow</a:t>
            </a:r>
            <a:r>
              <a:rPr lang="tr-TR" dirty="0" smtClean="0"/>
              <a:t> gibi, </a:t>
            </a:r>
            <a:r>
              <a:rPr lang="tr-TR" dirty="0" err="1" smtClean="0"/>
              <a:t>Small</a:t>
            </a:r>
            <a:r>
              <a:rPr lang="tr-TR" dirty="0" smtClean="0"/>
              <a:t> </a:t>
            </a:r>
            <a:r>
              <a:rPr lang="tr-TR" dirty="0" err="1" smtClean="0"/>
              <a:t>Basic</a:t>
            </a:r>
            <a:r>
              <a:rPr lang="tr-TR" dirty="0" smtClean="0"/>
              <a:t> aynı zamanda bir şeyler çizmemizi sağlayan bir </a:t>
            </a:r>
            <a:r>
              <a:rPr lang="tr-TR" b="1" dirty="0" err="1" smtClean="0"/>
              <a:t>GraphicsWindow</a:t>
            </a:r>
            <a:r>
              <a:rPr lang="tr-TR" b="1" dirty="0" smtClean="0"/>
              <a:t> </a:t>
            </a:r>
            <a:r>
              <a:rPr lang="tr-TR" dirty="0" smtClean="0"/>
              <a:t>da sunar. </a:t>
            </a:r>
          </a:p>
        </p:txBody>
      </p:sp>
      <p:pic>
        <p:nvPicPr>
          <p:cNvPr id="3074" name="Picture 2"/>
          <p:cNvPicPr>
            <a:picLocks noChangeAspect="1" noChangeArrowheads="1"/>
          </p:cNvPicPr>
          <p:nvPr/>
        </p:nvPicPr>
        <p:blipFill>
          <a:blip r:embed="rId3" cstate="print"/>
          <a:srcRect/>
          <a:stretch>
            <a:fillRect/>
          </a:stretch>
        </p:blipFill>
        <p:spPr bwMode="auto">
          <a:xfrm>
            <a:off x="4788024" y="0"/>
            <a:ext cx="2399355" cy="685800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7164288" y="0"/>
            <a:ext cx="2623773" cy="6858000"/>
          </a:xfrm>
          <a:prstGeom prst="rect">
            <a:avLst/>
          </a:prstGeom>
          <a:noFill/>
          <a:ln w="9525">
            <a:noFill/>
            <a:miter lim="800000"/>
            <a:headEnd/>
            <a:tailEnd/>
          </a:ln>
        </p:spPr>
      </p:pic>
      <p:pic>
        <p:nvPicPr>
          <p:cNvPr id="3077" name="Picture 5"/>
          <p:cNvPicPr>
            <a:picLocks noChangeAspect="1" noChangeArrowheads="1"/>
          </p:cNvPicPr>
          <p:nvPr/>
        </p:nvPicPr>
        <p:blipFill>
          <a:blip r:embed="rId5" cstate="print"/>
          <a:srcRect/>
          <a:stretch>
            <a:fillRect/>
          </a:stretch>
        </p:blipFill>
        <p:spPr bwMode="auto">
          <a:xfrm>
            <a:off x="2051720" y="4565204"/>
            <a:ext cx="2735942" cy="22927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t>GraphicsWindow</a:t>
            </a:r>
            <a:endParaRPr lang="tr-TR" dirty="0"/>
          </a:p>
        </p:txBody>
      </p:sp>
      <p:sp>
        <p:nvSpPr>
          <p:cNvPr id="3" name="2 İçerik Yer Tutucusu"/>
          <p:cNvSpPr>
            <a:spLocks noGrp="1"/>
          </p:cNvSpPr>
          <p:nvPr>
            <p:ph sz="quarter" idx="1"/>
          </p:nvPr>
        </p:nvSpPr>
        <p:spPr>
          <a:xfrm>
            <a:off x="457200" y="1219200"/>
            <a:ext cx="8229600" cy="5090120"/>
          </a:xfrm>
        </p:spPr>
        <p:txBody>
          <a:bodyPr>
            <a:normAutofit/>
          </a:bodyPr>
          <a:lstStyle/>
          <a:p>
            <a:r>
              <a:rPr lang="tr-TR" dirty="0" err="1" smtClean="0"/>
              <a:t>GraphicsWindow’u</a:t>
            </a:r>
            <a:r>
              <a:rPr lang="tr-TR" dirty="0" smtClean="0"/>
              <a:t> görüntüleyerek başlayalım.</a:t>
            </a:r>
          </a:p>
          <a:p>
            <a:endParaRPr lang="tr-TR" dirty="0" smtClean="0"/>
          </a:p>
          <a:p>
            <a:endParaRPr lang="tr-TR" dirty="0" smtClean="0"/>
          </a:p>
          <a:p>
            <a:endParaRPr lang="tr-TR" dirty="0" smtClean="0"/>
          </a:p>
          <a:p>
            <a:r>
              <a:rPr lang="tr-TR" dirty="0" smtClean="0"/>
              <a:t>Bu programı çalıştırdığınızda, bildiğimiz siyah metin penceresi yerine, beyaz bir pencerenin açıldığını göreceksiniz. Henüz bu pencerede yapacak fazla bir şey yoktur. Ancak, bu bölümde üzerinde çalışacağımız zemin pencere bu olacak. Pencerenin üst sağ köşesindeki “X” düğmesine basarak bu pencereyi kapatabilirsiniz.</a:t>
            </a:r>
          </a:p>
        </p:txBody>
      </p:sp>
      <p:pic>
        <p:nvPicPr>
          <p:cNvPr id="7170" name="Picture 2"/>
          <p:cNvPicPr>
            <a:picLocks noChangeAspect="1" noChangeArrowheads="1"/>
          </p:cNvPicPr>
          <p:nvPr/>
        </p:nvPicPr>
        <p:blipFill>
          <a:blip r:embed="rId3" cstate="print"/>
          <a:srcRect/>
          <a:stretch>
            <a:fillRect/>
          </a:stretch>
        </p:blipFill>
        <p:spPr bwMode="auto">
          <a:xfrm>
            <a:off x="251520" y="2060848"/>
            <a:ext cx="8673364" cy="792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GraphicsWindow</a:t>
            </a:r>
            <a:endParaRPr lang="tr-TR" dirty="0"/>
          </a:p>
        </p:txBody>
      </p:sp>
      <p:pic>
        <p:nvPicPr>
          <p:cNvPr id="4" name="Picture 2"/>
          <p:cNvPicPr>
            <a:picLocks noGrp="1" noChangeAspect="1" noChangeArrowheads="1"/>
          </p:cNvPicPr>
          <p:nvPr>
            <p:ph sz="quarter" idx="1"/>
          </p:nvPr>
        </p:nvPicPr>
        <p:blipFill>
          <a:blip r:embed="rId2" cstate="print"/>
          <a:srcRect/>
          <a:stretch>
            <a:fillRect/>
          </a:stretch>
        </p:blipFill>
        <p:spPr bwMode="auto">
          <a:xfrm>
            <a:off x="539552" y="1340768"/>
            <a:ext cx="6912768" cy="631303"/>
          </a:xfrm>
          <a:prstGeom prst="rect">
            <a:avLst/>
          </a:prstGeom>
          <a:noFill/>
          <a:ln w="9525">
            <a:noFill/>
            <a:miter lim="800000"/>
            <a:headEnd/>
            <a:tailEnd/>
          </a:ln>
        </p:spPr>
      </p:pic>
      <p:pic>
        <p:nvPicPr>
          <p:cNvPr id="5" name="Picture 63"/>
          <p:cNvPicPr/>
          <p:nvPr/>
        </p:nvPicPr>
        <p:blipFill>
          <a:blip r:embed="rId3" cstate="print"/>
          <a:srcRect/>
          <a:stretch>
            <a:fillRect/>
          </a:stretch>
        </p:blipFill>
        <p:spPr bwMode="auto">
          <a:xfrm>
            <a:off x="1763688" y="2060848"/>
            <a:ext cx="5688632" cy="42664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457200" y="1219200"/>
            <a:ext cx="5915000" cy="4937760"/>
          </a:xfrm>
        </p:spPr>
        <p:txBody>
          <a:bodyPr>
            <a:noAutofit/>
          </a:bodyPr>
          <a:lstStyle/>
          <a:p>
            <a:pPr>
              <a:buNone/>
            </a:pPr>
            <a:r>
              <a:rPr lang="tr-TR" sz="3600" b="1" dirty="0" smtClean="0"/>
              <a:t>	</a:t>
            </a:r>
            <a:r>
              <a:rPr lang="tr-TR" sz="3600" b="1" u="sng" dirty="0" err="1" smtClean="0"/>
              <a:t>GraphicsWindow</a:t>
            </a:r>
            <a:r>
              <a:rPr lang="tr-TR" sz="3600" b="1" u="sng" dirty="0" smtClean="0"/>
              <a:t>:</a:t>
            </a:r>
          </a:p>
          <a:p>
            <a:pPr>
              <a:buNone/>
            </a:pPr>
            <a:r>
              <a:rPr lang="tr-TR" sz="3600" dirty="0" smtClean="0"/>
              <a:t>	Grafiklerle çalışarak programı görsel olarak zenginleştirmek için </a:t>
            </a:r>
            <a:r>
              <a:rPr lang="tr-TR" sz="3600" dirty="0" err="1" smtClean="0"/>
              <a:t>GraphicsWindow’u</a:t>
            </a:r>
            <a:r>
              <a:rPr lang="tr-TR" sz="3600" dirty="0" smtClean="0"/>
              <a:t> kullanırız.  </a:t>
            </a:r>
          </a:p>
          <a:p>
            <a:pPr>
              <a:buNone/>
            </a:pPr>
            <a:r>
              <a:rPr lang="tr-TR" sz="3600" b="1" dirty="0" smtClean="0">
                <a:latin typeface="Consolas" pitchFamily="49" charset="0"/>
              </a:rPr>
              <a:t>	</a:t>
            </a:r>
            <a:r>
              <a:rPr lang="tr-TR" sz="3600" b="1" dirty="0" err="1" smtClean="0">
                <a:latin typeface="Consolas" pitchFamily="49" charset="0"/>
              </a:rPr>
              <a:t>GraphicsWindow</a:t>
            </a:r>
            <a:r>
              <a:rPr lang="tr-TR" sz="3600" b="1" dirty="0" smtClean="0">
                <a:latin typeface="Consolas" pitchFamily="49" charset="0"/>
              </a:rPr>
              <a:t>.Show() </a:t>
            </a:r>
          </a:p>
          <a:p>
            <a:pPr>
              <a:buNone/>
            </a:pPr>
            <a:r>
              <a:rPr lang="tr-TR" sz="3600" dirty="0" smtClean="0"/>
              <a:t>	komutu ile grafik penceresini görüntüleriz.</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Grafik Penceresinin Kurulumu</a:t>
            </a:r>
            <a:endParaRPr lang="tr-TR" dirty="0"/>
          </a:p>
        </p:txBody>
      </p:sp>
      <p:sp>
        <p:nvSpPr>
          <p:cNvPr id="3" name="2 İçerik Yer Tutucusu"/>
          <p:cNvSpPr>
            <a:spLocks noGrp="1"/>
          </p:cNvSpPr>
          <p:nvPr>
            <p:ph sz="quarter" idx="1"/>
          </p:nvPr>
        </p:nvSpPr>
        <p:spPr/>
        <p:txBody>
          <a:bodyPr/>
          <a:lstStyle/>
          <a:p>
            <a:r>
              <a:rPr lang="tr-TR" dirty="0" smtClean="0"/>
              <a:t>Grafik penceresi, görünüşünü isteğiniz gibi ayarlamanıza izin verir. Bu pencerenin başlığını, arka planını ve boyutunu değiştirebilirsiniz. Şimdi devam edelim ve pencereyi daha iyi tanımak için, onu birazcık değiştirelim.</a:t>
            </a:r>
          </a:p>
        </p:txBody>
      </p:sp>
      <p:pic>
        <p:nvPicPr>
          <p:cNvPr id="8194" name="Picture 2"/>
          <p:cNvPicPr>
            <a:picLocks noChangeAspect="1" noChangeArrowheads="1"/>
          </p:cNvPicPr>
          <p:nvPr/>
        </p:nvPicPr>
        <p:blipFill>
          <a:blip r:embed="rId3" cstate="print"/>
          <a:srcRect b="20633"/>
          <a:stretch>
            <a:fillRect/>
          </a:stretch>
        </p:blipFill>
        <p:spPr bwMode="auto">
          <a:xfrm>
            <a:off x="395536" y="3135215"/>
            <a:ext cx="8352928" cy="1661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Grafik Penceresinin Kurulumu</a:t>
            </a:r>
            <a:endParaRPr lang="tr-TR" dirty="0"/>
          </a:p>
        </p:txBody>
      </p:sp>
      <p:sp>
        <p:nvSpPr>
          <p:cNvPr id="3" name="2 İçerik Yer Tutucusu"/>
          <p:cNvSpPr>
            <a:spLocks noGrp="1"/>
          </p:cNvSpPr>
          <p:nvPr>
            <p:ph sz="quarter" idx="1"/>
          </p:nvPr>
        </p:nvSpPr>
        <p:spPr/>
        <p:txBody>
          <a:bodyPr/>
          <a:lstStyle/>
          <a:p>
            <a:r>
              <a:rPr lang="tr-TR" dirty="0" smtClean="0"/>
              <a:t>Özelleştirilmiş bir pencere işte böyle görünür. Arka plan rengini, istediğiniz </a:t>
            </a:r>
            <a:r>
              <a:rPr lang="tr-TR" b="1" dirty="0" smtClean="0">
                <a:hlinkClick r:id="rId2" action="ppaction://hlinksldjump"/>
              </a:rPr>
              <a:t>renk</a:t>
            </a:r>
            <a:r>
              <a:rPr lang="tr-TR" dirty="0" smtClean="0"/>
              <a:t>ten birisiyle değiştirebilirsiniz. Pencerenin görünümü nasıl değiştirebileceğinizi görmek için, bu özelliklerle oynayın. </a:t>
            </a:r>
          </a:p>
          <a:p>
            <a:endParaRPr lang="tr-TR" dirty="0"/>
          </a:p>
        </p:txBody>
      </p:sp>
      <p:pic>
        <p:nvPicPr>
          <p:cNvPr id="4" name="Picture 66"/>
          <p:cNvPicPr/>
          <p:nvPr/>
        </p:nvPicPr>
        <p:blipFill>
          <a:blip r:embed="rId3" cstate="print"/>
          <a:srcRect/>
          <a:stretch>
            <a:fillRect/>
          </a:stretch>
        </p:blipFill>
        <p:spPr bwMode="auto">
          <a:xfrm>
            <a:off x="2267744" y="2996952"/>
            <a:ext cx="4608512" cy="32652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Grafik Penceresinin Kurulumu</a:t>
            </a:r>
            <a:endParaRPr lang="tr-TR" dirty="0"/>
          </a:p>
        </p:txBody>
      </p:sp>
      <p:sp>
        <p:nvSpPr>
          <p:cNvPr id="3" name="2 İçerik Yer Tutucusu"/>
          <p:cNvSpPr>
            <a:spLocks noGrp="1"/>
          </p:cNvSpPr>
          <p:nvPr>
            <p:ph sz="quarter" idx="1"/>
          </p:nvPr>
        </p:nvSpPr>
        <p:spPr/>
        <p:txBody>
          <a:bodyPr/>
          <a:lstStyle/>
          <a:p>
            <a:r>
              <a:rPr lang="tr-TR" dirty="0" smtClean="0"/>
              <a:t>Renkler için isimler kullanmak yerine, internet renk gösterimini de kullanabilirsiniz. Örneğin; #FF0000 Kırmızı renge karşılık gelir, #FFFF00 Sarı renge, vs.</a:t>
            </a:r>
            <a:endParaRPr lang="tr-TR" dirty="0"/>
          </a:p>
        </p:txBody>
      </p:sp>
      <p:sp>
        <p:nvSpPr>
          <p:cNvPr id="5" name="4 Dikdörtgen"/>
          <p:cNvSpPr/>
          <p:nvPr/>
        </p:nvSpPr>
        <p:spPr>
          <a:xfrm>
            <a:off x="2051720" y="6309320"/>
            <a:ext cx="5040560" cy="523220"/>
          </a:xfrm>
          <a:prstGeom prst="rect">
            <a:avLst/>
          </a:prstGeom>
          <a:noFill/>
        </p:spPr>
        <p:txBody>
          <a:bodyPr wrap="square" lIns="91440" tIns="45720" rIns="91440" bIns="45720">
            <a:spAutoFit/>
          </a:bodyPr>
          <a:lstStyle/>
          <a:p>
            <a:pPr algn="ct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Diğer renkler için </a:t>
            </a: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3" action="ppaction://hlinksldjump"/>
              </a:rPr>
              <a:t>tıklayın</a:t>
            </a:r>
            <a:endPar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20482" name="Picture 2"/>
          <p:cNvPicPr>
            <a:picLocks noChangeAspect="1" noChangeArrowheads="1"/>
          </p:cNvPicPr>
          <p:nvPr/>
        </p:nvPicPr>
        <p:blipFill>
          <a:blip r:embed="rId4" cstate="print"/>
          <a:srcRect b="19297"/>
          <a:stretch>
            <a:fillRect/>
          </a:stretch>
        </p:blipFill>
        <p:spPr bwMode="auto">
          <a:xfrm>
            <a:off x="208621" y="3140968"/>
            <a:ext cx="8785943"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Grafik Penceresini Değiştirme</a:t>
            </a:r>
            <a:endParaRPr lang="tr-TR" dirty="0"/>
          </a:p>
        </p:txBody>
      </p:sp>
      <p:sp>
        <p:nvSpPr>
          <p:cNvPr id="3" name="2 İçerik Yer Tutucusu"/>
          <p:cNvSpPr>
            <a:spLocks noGrp="1"/>
          </p:cNvSpPr>
          <p:nvPr>
            <p:ph sz="quarter" idx="1"/>
          </p:nvPr>
        </p:nvSpPr>
        <p:spPr>
          <a:xfrm>
            <a:off x="457200" y="1219200"/>
            <a:ext cx="6131024" cy="4937760"/>
          </a:xfrm>
        </p:spPr>
        <p:txBody>
          <a:bodyPr/>
          <a:lstStyle/>
          <a:p>
            <a:endParaRPr lang="tr-TR" dirty="0" smtClean="0"/>
          </a:p>
          <a:p>
            <a:r>
              <a:rPr lang="tr-TR" dirty="0" smtClean="0"/>
              <a:t>Grafik penceresinin başlığını, arka planını ve boyutunu değiştirmek için aşağıdaki programı yazalım:</a:t>
            </a:r>
          </a:p>
        </p:txBody>
      </p:sp>
      <p:pic>
        <p:nvPicPr>
          <p:cNvPr id="8194" name="Picture 2"/>
          <p:cNvPicPr>
            <a:picLocks noChangeAspect="1" noChangeArrowheads="1"/>
          </p:cNvPicPr>
          <p:nvPr/>
        </p:nvPicPr>
        <p:blipFill>
          <a:blip r:embed="rId3" cstate="print"/>
          <a:srcRect b="20633"/>
          <a:stretch>
            <a:fillRect/>
          </a:stretch>
        </p:blipFill>
        <p:spPr bwMode="auto">
          <a:xfrm>
            <a:off x="395536" y="3423247"/>
            <a:ext cx="8352928" cy="1661937"/>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634587" y="1"/>
            <a:ext cx="2509413" cy="263691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66777" y="42886"/>
            <a:ext cx="7762875" cy="6743700"/>
          </a:xfrm>
          <a:prstGeom prst="rect">
            <a:avLst/>
          </a:prstGeom>
          <a:noFill/>
          <a:ln w="9525">
            <a:noFill/>
            <a:miter lim="800000"/>
            <a:headEnd/>
            <a:tailEnd/>
          </a:ln>
          <a:effectLst/>
        </p:spPr>
      </p:pic>
      <p:sp>
        <p:nvSpPr>
          <p:cNvPr id="8" name="7 Satır Belirtme Çizgisi 1"/>
          <p:cNvSpPr/>
          <p:nvPr/>
        </p:nvSpPr>
        <p:spPr>
          <a:xfrm>
            <a:off x="5286380" y="1484784"/>
            <a:ext cx="2714644" cy="1425910"/>
          </a:xfrm>
          <a:prstGeom prst="borderCallout1">
            <a:avLst>
              <a:gd name="adj1" fmla="val -1182"/>
              <a:gd name="adj2" fmla="val 93052"/>
              <a:gd name="adj3" fmla="val -23602"/>
              <a:gd name="adj4" fmla="val 92752"/>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schemeClr val="tx1"/>
                </a:solidFill>
              </a:rPr>
              <a:t>Araç Çubuğu, </a:t>
            </a:r>
            <a:r>
              <a:rPr lang="tr-TR" b="1" i="1" dirty="0" smtClean="0">
                <a:solidFill>
                  <a:schemeClr val="tx1"/>
                </a:solidFill>
              </a:rPr>
              <a:t>aktif düzenleyiciye </a:t>
            </a:r>
            <a:r>
              <a:rPr lang="tr-TR" b="1" dirty="0" smtClean="0">
                <a:solidFill>
                  <a:schemeClr val="tx1"/>
                </a:solidFill>
              </a:rPr>
              <a:t>veya ortama komut vermek için kullanılır. </a:t>
            </a:r>
            <a:endParaRPr lang="tr-TR" b="1" dirty="0">
              <a:solidFill>
                <a:schemeClr val="tx1"/>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87624" y="2163648"/>
            <a:ext cx="5328592" cy="2849528"/>
          </a:xfrm>
        </p:spPr>
        <p:txBody>
          <a:bodyPr>
            <a:noAutofit/>
          </a:bodyPr>
          <a:lstStyle/>
          <a:p>
            <a:pPr>
              <a:buNone/>
            </a:pPr>
            <a:r>
              <a:rPr lang="tr-TR" sz="4000" b="1" dirty="0" smtClean="0"/>
              <a:t>	</a:t>
            </a:r>
            <a:r>
              <a:rPr lang="tr-TR" sz="4000" b="1" u="sng" dirty="0" err="1" smtClean="0"/>
              <a:t>BackgroundColor</a:t>
            </a:r>
            <a:r>
              <a:rPr lang="tr-TR" sz="4000" b="1" u="sng" dirty="0" smtClean="0"/>
              <a:t>:</a:t>
            </a:r>
          </a:p>
          <a:p>
            <a:pPr>
              <a:buNone/>
            </a:pPr>
            <a:r>
              <a:rPr lang="tr-TR" sz="4000" dirty="0" smtClean="0"/>
              <a:t>	Arka plan rengini değiştirmek için kullanılır.</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87624" y="2163648"/>
            <a:ext cx="5328592" cy="2849528"/>
          </a:xfrm>
        </p:spPr>
        <p:txBody>
          <a:bodyPr>
            <a:noAutofit/>
          </a:bodyPr>
          <a:lstStyle/>
          <a:p>
            <a:pPr>
              <a:buNone/>
            </a:pPr>
            <a:r>
              <a:rPr lang="tr-TR" sz="4000" b="1" dirty="0" smtClean="0"/>
              <a:t>	</a:t>
            </a:r>
            <a:r>
              <a:rPr lang="tr-TR" sz="4000" b="1" u="sng" dirty="0" err="1" smtClean="0"/>
              <a:t>Title</a:t>
            </a:r>
            <a:r>
              <a:rPr lang="tr-TR" sz="4000" b="1" u="sng" dirty="0" smtClean="0"/>
              <a:t>:</a:t>
            </a:r>
          </a:p>
          <a:p>
            <a:pPr>
              <a:buNone/>
            </a:pPr>
            <a:r>
              <a:rPr lang="tr-TR" sz="4000" dirty="0" smtClean="0"/>
              <a:t>	Grafik penceresinin başlığını belirtir.</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87624" y="2019632"/>
            <a:ext cx="5328592" cy="3281576"/>
          </a:xfrm>
        </p:spPr>
        <p:txBody>
          <a:bodyPr>
            <a:noAutofit/>
          </a:bodyPr>
          <a:lstStyle/>
          <a:p>
            <a:pPr>
              <a:buNone/>
            </a:pPr>
            <a:r>
              <a:rPr lang="tr-TR" sz="4000" b="1" dirty="0" smtClean="0"/>
              <a:t>	</a:t>
            </a:r>
            <a:r>
              <a:rPr lang="tr-TR" sz="4000" b="1" u="sng" dirty="0" err="1" smtClean="0"/>
              <a:t>Width</a:t>
            </a:r>
            <a:r>
              <a:rPr lang="tr-TR" sz="4000" b="1" u="sng" dirty="0" smtClean="0"/>
              <a:t>/</a:t>
            </a:r>
            <a:r>
              <a:rPr lang="tr-TR" sz="4000" b="1" u="sng" dirty="0" err="1" smtClean="0"/>
              <a:t>Height</a:t>
            </a:r>
            <a:r>
              <a:rPr lang="tr-TR" sz="4000" b="1" u="sng" dirty="0" smtClean="0"/>
              <a:t> :</a:t>
            </a:r>
          </a:p>
          <a:p>
            <a:pPr>
              <a:buNone/>
            </a:pPr>
            <a:r>
              <a:rPr lang="tr-TR" sz="4000" dirty="0" smtClean="0"/>
              <a:t>	Grafik penceresinin genişliği için </a:t>
            </a:r>
            <a:r>
              <a:rPr lang="tr-TR" sz="4000" dirty="0" err="1" smtClean="0"/>
              <a:t>Width</a:t>
            </a:r>
            <a:r>
              <a:rPr lang="tr-TR" sz="4000" dirty="0" smtClean="0"/>
              <a:t>, yüksekliği için </a:t>
            </a:r>
            <a:r>
              <a:rPr lang="tr-TR" sz="4000" dirty="0" err="1" smtClean="0"/>
              <a:t>Height</a:t>
            </a:r>
            <a:r>
              <a:rPr lang="tr-TR" sz="4000" dirty="0" smtClean="0"/>
              <a:t> kullanılır.</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Çizgiler Çizmek</a:t>
            </a:r>
            <a:endParaRPr lang="tr-TR" b="1" dirty="0"/>
          </a:p>
        </p:txBody>
      </p:sp>
      <p:sp>
        <p:nvSpPr>
          <p:cNvPr id="3" name="2 İçerik Yer Tutucusu"/>
          <p:cNvSpPr>
            <a:spLocks noGrp="1"/>
          </p:cNvSpPr>
          <p:nvPr>
            <p:ph sz="quarter" idx="1"/>
          </p:nvPr>
        </p:nvSpPr>
        <p:spPr>
          <a:xfrm>
            <a:off x="457200" y="1219200"/>
            <a:ext cx="5410944" cy="4937760"/>
          </a:xfrm>
        </p:spPr>
        <p:txBody>
          <a:bodyPr/>
          <a:lstStyle/>
          <a:p>
            <a:endParaRPr lang="tr-TR" dirty="0" smtClean="0"/>
          </a:p>
          <a:p>
            <a:r>
              <a:rPr lang="tr-TR" dirty="0" err="1" smtClean="0"/>
              <a:t>GraphicsWindow’u</a:t>
            </a:r>
            <a:r>
              <a:rPr lang="tr-TR" dirty="0" smtClean="0"/>
              <a:t> açtıktan sonra, üzerine şekil, metin ve hatta resim çizebiliriz. Bazı basit şekiller çizmekle başlayalım. İşte, Grafik Penceresine bir çift çizgi çizen bir program.</a:t>
            </a:r>
          </a:p>
        </p:txBody>
      </p:sp>
      <p:pic>
        <p:nvPicPr>
          <p:cNvPr id="19458" name="Picture 2"/>
          <p:cNvPicPr>
            <a:picLocks noChangeAspect="1" noChangeArrowheads="1"/>
          </p:cNvPicPr>
          <p:nvPr/>
        </p:nvPicPr>
        <p:blipFill>
          <a:blip r:embed="rId3" cstate="print"/>
          <a:srcRect/>
          <a:stretch>
            <a:fillRect/>
          </a:stretch>
        </p:blipFill>
        <p:spPr bwMode="auto">
          <a:xfrm>
            <a:off x="137823" y="4293096"/>
            <a:ext cx="8572742" cy="1872208"/>
          </a:xfrm>
          <a:prstGeom prst="rect">
            <a:avLst/>
          </a:prstGeom>
          <a:noFill/>
          <a:ln w="9525">
            <a:noFill/>
            <a:miter lim="800000"/>
            <a:headEnd/>
            <a:tailEnd/>
          </a:ln>
        </p:spPr>
      </p:pic>
      <p:pic>
        <p:nvPicPr>
          <p:cNvPr id="5" name="Picture 69"/>
          <p:cNvPicPr/>
          <p:nvPr/>
        </p:nvPicPr>
        <p:blipFill>
          <a:blip r:embed="rId4" cstate="print"/>
          <a:srcRect/>
          <a:stretch>
            <a:fillRect/>
          </a:stretch>
        </p:blipFill>
        <p:spPr bwMode="auto">
          <a:xfrm>
            <a:off x="6156176" y="1368459"/>
            <a:ext cx="2714608" cy="299664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Çizgiler Çizmek</a:t>
            </a:r>
            <a:endParaRPr lang="tr-TR" dirty="0"/>
          </a:p>
        </p:txBody>
      </p:sp>
      <p:sp>
        <p:nvSpPr>
          <p:cNvPr id="3" name="2 İçerik Yer Tutucusu"/>
          <p:cNvSpPr>
            <a:spLocks noGrp="1"/>
          </p:cNvSpPr>
          <p:nvPr>
            <p:ph sz="quarter" idx="1"/>
          </p:nvPr>
        </p:nvSpPr>
        <p:spPr/>
        <p:txBody>
          <a:bodyPr>
            <a:normAutofit/>
          </a:bodyPr>
          <a:lstStyle/>
          <a:p>
            <a:r>
              <a:rPr lang="tr-TR" dirty="0" smtClean="0"/>
              <a:t>Programın ilk iki satırı, pencereyi ayarlar ve ondan sonraki iki satır da çapraz işaretinin çizgilerini çizer. </a:t>
            </a:r>
            <a:r>
              <a:rPr lang="tr-TR" dirty="0" err="1" smtClean="0"/>
              <a:t>DrawLine’dan</a:t>
            </a:r>
            <a:r>
              <a:rPr lang="tr-TR" dirty="0" smtClean="0"/>
              <a:t> sonra gelen ilk iki sayı, başlangıç x ve y koordinatlarını ve diğer ikisi de, bitiş x ve y koordinatlarını belirtir. Bilgisayar grafikleri ile ilgili ilginç olan şey, koordinatların (0, 0) pencerenin üst sol köşesinden başlamasıdır. </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137823" y="4293096"/>
            <a:ext cx="8572742"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Çizgiler Çizmek</a:t>
            </a:r>
            <a:endParaRPr lang="tr-TR" b="1" dirty="0"/>
          </a:p>
        </p:txBody>
      </p:sp>
      <p:sp>
        <p:nvSpPr>
          <p:cNvPr id="3" name="2 İçerik Yer Tutucusu"/>
          <p:cNvSpPr>
            <a:spLocks noGrp="1"/>
          </p:cNvSpPr>
          <p:nvPr>
            <p:ph sz="quarter" idx="1"/>
          </p:nvPr>
        </p:nvSpPr>
        <p:spPr>
          <a:xfrm>
            <a:off x="457200" y="1219200"/>
            <a:ext cx="5915000" cy="4937760"/>
          </a:xfrm>
        </p:spPr>
        <p:txBody>
          <a:bodyPr/>
          <a:lstStyle/>
          <a:p>
            <a:endParaRPr lang="tr-TR" dirty="0" smtClean="0"/>
          </a:p>
          <a:p>
            <a:endParaRPr lang="tr-TR" dirty="0" smtClean="0"/>
          </a:p>
          <a:p>
            <a:r>
              <a:rPr lang="tr-TR" dirty="0" smtClean="0"/>
              <a:t>Grafik penceresine bir çift çizgi çizmek için aşağıdaki programı yazalım:</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137822" y="4077072"/>
            <a:ext cx="8902463" cy="1944216"/>
          </a:xfrm>
          <a:prstGeom prst="rect">
            <a:avLst/>
          </a:prstGeom>
          <a:noFill/>
          <a:ln w="9525">
            <a:noFill/>
            <a:miter lim="800000"/>
            <a:headEnd/>
            <a:tailEnd/>
          </a:ln>
        </p:spPr>
      </p:pic>
      <p:pic>
        <p:nvPicPr>
          <p:cNvPr id="5" name="4 Resim" descr="kalem.gif"/>
          <p:cNvPicPr>
            <a:picLocks noChangeAspect="1"/>
          </p:cNvPicPr>
          <p:nvPr/>
        </p:nvPicPr>
        <p:blipFill>
          <a:blip r:embed="rId3" cstate="print"/>
          <a:stretch>
            <a:fillRect/>
          </a:stretch>
        </p:blipFill>
        <p:spPr>
          <a:xfrm>
            <a:off x="6634587" y="1"/>
            <a:ext cx="2509413" cy="2636911"/>
          </a:xfrm>
          <a:prstGeom prst="rect">
            <a:avLst/>
          </a:prstGeom>
        </p:spPr>
      </p:pic>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467544" y="980728"/>
            <a:ext cx="6696744" cy="5976664"/>
          </a:xfrm>
        </p:spPr>
        <p:txBody>
          <a:bodyPr>
            <a:noAutofit/>
          </a:bodyPr>
          <a:lstStyle/>
          <a:p>
            <a:pPr>
              <a:buNone/>
            </a:pPr>
            <a:r>
              <a:rPr lang="tr-TR" sz="3400" b="1" dirty="0" smtClean="0"/>
              <a:t>	</a:t>
            </a:r>
            <a:r>
              <a:rPr lang="tr-TR" sz="3400" b="1" u="sng" dirty="0" err="1" smtClean="0"/>
              <a:t>DrawLine</a:t>
            </a:r>
            <a:r>
              <a:rPr lang="tr-TR" sz="3400" b="1" u="sng" dirty="0" smtClean="0"/>
              <a:t> :</a:t>
            </a:r>
          </a:p>
          <a:p>
            <a:pPr>
              <a:buNone/>
            </a:pPr>
            <a:r>
              <a:rPr lang="tr-TR" sz="3400" dirty="0" smtClean="0"/>
              <a:t>	Bir noktadan diğerine bir çizgi çizer.</a:t>
            </a:r>
          </a:p>
          <a:p>
            <a:pPr>
              <a:buNone/>
            </a:pPr>
            <a:r>
              <a:rPr lang="tr-TR" dirty="0" err="1" smtClean="0">
                <a:latin typeface="Consolas" pitchFamily="49" charset="0"/>
              </a:rPr>
              <a:t>GraphicWindow</a:t>
            </a:r>
            <a:r>
              <a:rPr lang="tr-TR" dirty="0" smtClean="0">
                <a:latin typeface="Consolas" pitchFamily="49" charset="0"/>
              </a:rPr>
              <a:t>.</a:t>
            </a:r>
            <a:r>
              <a:rPr lang="tr-TR" dirty="0" err="1" smtClean="0">
                <a:latin typeface="Consolas" pitchFamily="49" charset="0"/>
              </a:rPr>
              <a:t>DrawLine</a:t>
            </a:r>
            <a:r>
              <a:rPr lang="tr-TR" dirty="0" smtClean="0">
                <a:latin typeface="Consolas" pitchFamily="49" charset="0"/>
              </a:rPr>
              <a:t>(x1,y1,x2,y2) </a:t>
            </a:r>
          </a:p>
          <a:p>
            <a:pPr>
              <a:buNone/>
            </a:pPr>
            <a:r>
              <a:rPr lang="tr-TR" sz="3400" dirty="0" smtClean="0"/>
              <a:t>	şeklinde kullanılır.</a:t>
            </a:r>
          </a:p>
          <a:p>
            <a:pPr>
              <a:buNone/>
            </a:pPr>
            <a:r>
              <a:rPr lang="tr-TR" sz="3400" dirty="0" smtClean="0"/>
              <a:t>	</a:t>
            </a:r>
            <a:r>
              <a:rPr lang="tr-TR" sz="3400" dirty="0" smtClean="0">
                <a:latin typeface="Consolas" pitchFamily="49" charset="0"/>
              </a:rPr>
              <a:t>x1</a:t>
            </a:r>
            <a:r>
              <a:rPr lang="tr-TR" sz="3400" dirty="0" smtClean="0"/>
              <a:t>: İlk noktanın x koordinatı</a:t>
            </a:r>
          </a:p>
          <a:p>
            <a:pPr>
              <a:buNone/>
            </a:pPr>
            <a:r>
              <a:rPr lang="tr-TR" sz="3400" dirty="0" smtClean="0"/>
              <a:t>	</a:t>
            </a:r>
            <a:r>
              <a:rPr lang="tr-TR" sz="3400" dirty="0" smtClean="0">
                <a:latin typeface="Consolas" pitchFamily="49" charset="0"/>
              </a:rPr>
              <a:t>y1</a:t>
            </a:r>
            <a:r>
              <a:rPr lang="tr-TR" sz="3400" dirty="0" smtClean="0"/>
              <a:t>: İlk noktanın y koordinatı</a:t>
            </a:r>
          </a:p>
          <a:p>
            <a:pPr>
              <a:buNone/>
            </a:pPr>
            <a:r>
              <a:rPr lang="tr-TR" sz="3400" dirty="0" smtClean="0"/>
              <a:t>	</a:t>
            </a:r>
            <a:r>
              <a:rPr lang="tr-TR" sz="3400" dirty="0" smtClean="0">
                <a:latin typeface="Consolas" pitchFamily="49" charset="0"/>
              </a:rPr>
              <a:t>x2</a:t>
            </a:r>
            <a:r>
              <a:rPr lang="tr-TR" sz="3400" dirty="0" smtClean="0"/>
              <a:t>: İkinci noktanın x koordinatı</a:t>
            </a:r>
          </a:p>
          <a:p>
            <a:pPr>
              <a:buNone/>
            </a:pPr>
            <a:r>
              <a:rPr lang="tr-TR" sz="3400" dirty="0" smtClean="0"/>
              <a:t>	</a:t>
            </a:r>
            <a:r>
              <a:rPr lang="tr-TR" sz="3400" dirty="0" smtClean="0">
                <a:latin typeface="Consolas" pitchFamily="49" charset="0"/>
              </a:rPr>
              <a:t>y2</a:t>
            </a:r>
            <a:r>
              <a:rPr lang="tr-TR" sz="3400" dirty="0" smtClean="0"/>
              <a:t>: İkinci noktanın y koordinatı</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 Özelliklerini Değiştirmek</a:t>
            </a:r>
            <a:endParaRPr lang="tr-TR" b="1" dirty="0"/>
          </a:p>
        </p:txBody>
      </p:sp>
      <p:sp>
        <p:nvSpPr>
          <p:cNvPr id="3" name="2 İçerik Yer Tutucusu"/>
          <p:cNvSpPr>
            <a:spLocks noGrp="1"/>
          </p:cNvSpPr>
          <p:nvPr>
            <p:ph sz="quarter" idx="1"/>
          </p:nvPr>
        </p:nvSpPr>
        <p:spPr>
          <a:xfrm>
            <a:off x="457200" y="1219200"/>
            <a:ext cx="4834880" cy="4937760"/>
          </a:xfrm>
        </p:spPr>
        <p:txBody>
          <a:bodyPr/>
          <a:lstStyle/>
          <a:p>
            <a:r>
              <a:rPr lang="tr-TR" dirty="0" smtClean="0"/>
              <a:t>Çizginin renk ve kalınlık gibi özelliklerini değiştirebiliriz. İlk önce, aşağıdaki programda gösterildiği şekilde, çizgilerin rengini değiştirelim.</a:t>
            </a:r>
          </a:p>
          <a:p>
            <a:endParaRPr lang="tr-TR" dirty="0"/>
          </a:p>
        </p:txBody>
      </p:sp>
      <p:pic>
        <p:nvPicPr>
          <p:cNvPr id="21506" name="Picture 2"/>
          <p:cNvPicPr>
            <a:picLocks noChangeAspect="1" noChangeArrowheads="1"/>
          </p:cNvPicPr>
          <p:nvPr/>
        </p:nvPicPr>
        <p:blipFill>
          <a:blip r:embed="rId2" cstate="print"/>
          <a:srcRect/>
          <a:stretch>
            <a:fillRect/>
          </a:stretch>
        </p:blipFill>
        <p:spPr bwMode="auto">
          <a:xfrm>
            <a:off x="251520" y="3645024"/>
            <a:ext cx="8064896" cy="2648881"/>
          </a:xfrm>
          <a:prstGeom prst="rect">
            <a:avLst/>
          </a:prstGeom>
          <a:noFill/>
          <a:ln w="9525">
            <a:noFill/>
            <a:miter lim="800000"/>
            <a:headEnd/>
            <a:tailEnd/>
          </a:ln>
        </p:spPr>
      </p:pic>
      <p:pic>
        <p:nvPicPr>
          <p:cNvPr id="5" name="Picture 75"/>
          <p:cNvPicPr/>
          <p:nvPr/>
        </p:nvPicPr>
        <p:blipFill>
          <a:blip r:embed="rId3" cstate="print"/>
          <a:srcRect/>
          <a:stretch>
            <a:fillRect/>
          </a:stretch>
        </p:blipFill>
        <p:spPr bwMode="auto">
          <a:xfrm>
            <a:off x="6156176" y="1268759"/>
            <a:ext cx="2714608" cy="29966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467544" y="1268760"/>
            <a:ext cx="6408712" cy="5976664"/>
          </a:xfrm>
        </p:spPr>
        <p:txBody>
          <a:bodyPr>
            <a:noAutofit/>
          </a:bodyPr>
          <a:lstStyle/>
          <a:p>
            <a:pPr>
              <a:buNone/>
            </a:pPr>
            <a:r>
              <a:rPr lang="tr-TR" sz="3400" b="1" dirty="0" smtClean="0"/>
              <a:t>	</a:t>
            </a:r>
            <a:r>
              <a:rPr lang="tr-TR" sz="3400" b="1" u="sng" dirty="0" err="1" smtClean="0"/>
              <a:t>PenColor</a:t>
            </a:r>
            <a:r>
              <a:rPr lang="tr-TR" sz="3400" b="1" u="sng" dirty="0" smtClean="0"/>
              <a:t> :</a:t>
            </a:r>
          </a:p>
          <a:p>
            <a:pPr>
              <a:buNone/>
            </a:pPr>
            <a:r>
              <a:rPr lang="tr-TR" sz="3400" dirty="0" smtClean="0"/>
              <a:t>	</a:t>
            </a:r>
            <a:r>
              <a:rPr lang="en-US" sz="3600" dirty="0" err="1" smtClean="0"/>
              <a:t>Grafik</a:t>
            </a:r>
            <a:r>
              <a:rPr lang="en-US" sz="3600" dirty="0" smtClean="0"/>
              <a:t> </a:t>
            </a:r>
            <a:r>
              <a:rPr lang="en-US" sz="3600" dirty="0" err="1" smtClean="0"/>
              <a:t>penceresinde</a:t>
            </a:r>
            <a:r>
              <a:rPr lang="en-US" sz="3600" dirty="0" smtClean="0"/>
              <a:t> </a:t>
            </a:r>
            <a:r>
              <a:rPr lang="en-US" sz="3600" dirty="0" err="1" smtClean="0"/>
              <a:t>şekil</a:t>
            </a:r>
            <a:r>
              <a:rPr lang="en-US" sz="3600" dirty="0" smtClean="0"/>
              <a:t> </a:t>
            </a:r>
            <a:r>
              <a:rPr lang="en-US" sz="3600" dirty="0" err="1" smtClean="0"/>
              <a:t>çizmek</a:t>
            </a:r>
            <a:r>
              <a:rPr lang="en-US" sz="3600" dirty="0" smtClean="0"/>
              <a:t> </a:t>
            </a:r>
            <a:r>
              <a:rPr lang="en-US" sz="3600" dirty="0" err="1" smtClean="0"/>
              <a:t>için</a:t>
            </a:r>
            <a:r>
              <a:rPr lang="en-US" sz="3600" dirty="0" smtClean="0"/>
              <a:t> </a:t>
            </a:r>
            <a:r>
              <a:rPr lang="en-US" sz="3600" dirty="0" err="1" smtClean="0"/>
              <a:t>kullanılan</a:t>
            </a:r>
            <a:r>
              <a:rPr lang="en-US" sz="3600" dirty="0" smtClean="0"/>
              <a:t> </a:t>
            </a:r>
            <a:r>
              <a:rPr lang="en-US" sz="3600" dirty="0" err="1" smtClean="0"/>
              <a:t>kalemin</a:t>
            </a:r>
            <a:r>
              <a:rPr lang="en-US" sz="3600" dirty="0" smtClean="0"/>
              <a:t> </a:t>
            </a:r>
            <a:r>
              <a:rPr lang="en-US" sz="3600" dirty="0" err="1" smtClean="0"/>
              <a:t>rengini</a:t>
            </a:r>
            <a:r>
              <a:rPr lang="en-US" sz="3600" dirty="0" smtClean="0"/>
              <a:t> </a:t>
            </a:r>
            <a:r>
              <a:rPr lang="en-US" sz="3600" dirty="0" err="1" smtClean="0"/>
              <a:t>belirtir</a:t>
            </a:r>
            <a:r>
              <a:rPr lang="en-US" sz="3600" dirty="0" smtClean="0"/>
              <a:t>.</a:t>
            </a:r>
            <a:endParaRPr lang="tr-TR" sz="3600" dirty="0" smtClean="0"/>
          </a:p>
          <a:p>
            <a:pPr>
              <a:buNone/>
            </a:pPr>
            <a:endParaRPr lang="tr-TR" sz="3600" dirty="0" smtClean="0"/>
          </a:p>
          <a:p>
            <a:pPr>
              <a:buNone/>
            </a:pPr>
            <a:endParaRPr lang="tr-TR" sz="3600" dirty="0" smtClean="0"/>
          </a:p>
          <a:p>
            <a:pPr>
              <a:buNone/>
            </a:pPr>
            <a:r>
              <a:rPr lang="tr-TR" sz="3600" dirty="0" smtClean="0"/>
              <a:t>	Yukarıdaki örnekte, yeşil renkte çapraz yönde bir çizgi çizilir.</a:t>
            </a:r>
          </a:p>
          <a:p>
            <a:pPr>
              <a:buNone/>
            </a:pPr>
            <a:endParaRPr lang="tr-TR" sz="3600" dirty="0" smtClean="0"/>
          </a:p>
        </p:txBody>
      </p:sp>
      <p:pic>
        <p:nvPicPr>
          <p:cNvPr id="22531" name="Picture 3"/>
          <p:cNvPicPr>
            <a:picLocks noChangeAspect="1" noChangeArrowheads="1"/>
          </p:cNvPicPr>
          <p:nvPr/>
        </p:nvPicPr>
        <p:blipFill>
          <a:blip r:embed="rId5" cstate="print"/>
          <a:srcRect/>
          <a:stretch>
            <a:fillRect/>
          </a:stretch>
        </p:blipFill>
        <p:spPr bwMode="auto">
          <a:xfrm>
            <a:off x="467543" y="3789040"/>
            <a:ext cx="8372931" cy="9361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 Özelliklerini Değiştirmek</a:t>
            </a:r>
            <a:endParaRPr lang="tr-TR" b="1" dirty="0"/>
          </a:p>
        </p:txBody>
      </p:sp>
      <p:sp>
        <p:nvSpPr>
          <p:cNvPr id="3" name="2 İçerik Yer Tutucusu"/>
          <p:cNvSpPr>
            <a:spLocks noGrp="1"/>
          </p:cNvSpPr>
          <p:nvPr>
            <p:ph sz="quarter" idx="1"/>
          </p:nvPr>
        </p:nvSpPr>
        <p:spPr>
          <a:xfrm>
            <a:off x="457200" y="1219200"/>
            <a:ext cx="5266928" cy="4937760"/>
          </a:xfrm>
        </p:spPr>
        <p:txBody>
          <a:bodyPr/>
          <a:lstStyle/>
          <a:p>
            <a:r>
              <a:rPr lang="tr-TR" dirty="0" smtClean="0"/>
              <a:t>Şimdi, boyutunu da değiştirelim. Aşağıdaki programda, çizgi kalınlığını varsayılan değer olan </a:t>
            </a:r>
            <a:r>
              <a:rPr lang="tr-TR" dirty="0" smtClean="0">
                <a:latin typeface="Consolas" pitchFamily="49" charset="0"/>
              </a:rPr>
              <a:t>1</a:t>
            </a:r>
            <a:r>
              <a:rPr lang="tr-TR" dirty="0" smtClean="0"/>
              <a:t> yerine, </a:t>
            </a:r>
            <a:r>
              <a:rPr lang="tr-TR" dirty="0" smtClean="0">
                <a:latin typeface="Consolas" pitchFamily="49" charset="0"/>
              </a:rPr>
              <a:t>10</a:t>
            </a:r>
            <a:r>
              <a:rPr lang="tr-TR" dirty="0" smtClean="0"/>
              <a:t> olarak değiştiriyoruz.</a:t>
            </a:r>
          </a:p>
        </p:txBody>
      </p:sp>
      <p:pic>
        <p:nvPicPr>
          <p:cNvPr id="23554" name="Picture 2"/>
          <p:cNvPicPr>
            <a:picLocks noChangeAspect="1" noChangeArrowheads="1"/>
          </p:cNvPicPr>
          <p:nvPr/>
        </p:nvPicPr>
        <p:blipFill>
          <a:blip r:embed="rId2" cstate="print"/>
          <a:srcRect/>
          <a:stretch>
            <a:fillRect/>
          </a:stretch>
        </p:blipFill>
        <p:spPr bwMode="auto">
          <a:xfrm>
            <a:off x="179512" y="3136336"/>
            <a:ext cx="8280920" cy="3171931"/>
          </a:xfrm>
          <a:prstGeom prst="rect">
            <a:avLst/>
          </a:prstGeom>
          <a:noFill/>
          <a:ln w="9525">
            <a:noFill/>
            <a:miter lim="800000"/>
            <a:headEnd/>
            <a:tailEnd/>
          </a:ln>
        </p:spPr>
      </p:pic>
      <p:pic>
        <p:nvPicPr>
          <p:cNvPr id="7" name="Picture 78"/>
          <p:cNvPicPr/>
          <p:nvPr/>
        </p:nvPicPr>
        <p:blipFill>
          <a:blip r:embed="rId3" cstate="print"/>
          <a:srcRect/>
          <a:stretch>
            <a:fillRect/>
          </a:stretch>
        </p:blipFill>
        <p:spPr bwMode="auto">
          <a:xfrm>
            <a:off x="6228184" y="1268760"/>
            <a:ext cx="2714608" cy="299664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666777" y="42886"/>
            <a:ext cx="7762875" cy="6743700"/>
          </a:xfrm>
          <a:prstGeom prst="rect">
            <a:avLst/>
          </a:prstGeom>
          <a:noFill/>
          <a:ln w="9525">
            <a:noFill/>
            <a:miter lim="800000"/>
            <a:headEnd/>
            <a:tailEnd/>
          </a:ln>
          <a:effectLst/>
        </p:spPr>
      </p:pic>
      <p:sp>
        <p:nvSpPr>
          <p:cNvPr id="3" name="2 Satır Belirtme Çizgisi 1"/>
          <p:cNvSpPr/>
          <p:nvPr/>
        </p:nvSpPr>
        <p:spPr>
          <a:xfrm>
            <a:off x="3643306" y="4929198"/>
            <a:ext cx="3286148" cy="785818"/>
          </a:xfrm>
          <a:prstGeom prst="borderCallout1">
            <a:avLst>
              <a:gd name="adj1" fmla="val 99992"/>
              <a:gd name="adj2" fmla="val 63112"/>
              <a:gd name="adj3" fmla="val 142665"/>
              <a:gd name="adj4" fmla="val 63561"/>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b="1" dirty="0" smtClean="0">
                <a:solidFill>
                  <a:schemeClr val="tx1"/>
                </a:solidFill>
              </a:rPr>
              <a:t>Yüzey, tüm düzenleyici pencerelerinin gittiği yerdir. </a:t>
            </a:r>
            <a:endParaRPr lang="tr-TR" b="1" dirty="0">
              <a:solidFill>
                <a:schemeClr val="tx1"/>
              </a:solidFill>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467544" y="1124744"/>
            <a:ext cx="6408712" cy="5544616"/>
          </a:xfrm>
        </p:spPr>
        <p:txBody>
          <a:bodyPr>
            <a:noAutofit/>
          </a:bodyPr>
          <a:lstStyle/>
          <a:p>
            <a:pPr>
              <a:buNone/>
            </a:pPr>
            <a:r>
              <a:rPr lang="tr-TR" sz="3400" b="1" dirty="0" smtClean="0"/>
              <a:t>	</a:t>
            </a:r>
            <a:r>
              <a:rPr lang="tr-TR" sz="3400" b="1" u="sng" dirty="0" err="1" smtClean="0"/>
              <a:t>PenWidth</a:t>
            </a:r>
            <a:r>
              <a:rPr lang="tr-TR" sz="3400" b="1" u="sng" dirty="0" smtClean="0"/>
              <a:t> :</a:t>
            </a:r>
          </a:p>
          <a:p>
            <a:pPr>
              <a:buNone/>
            </a:pPr>
            <a:r>
              <a:rPr lang="tr-TR" sz="3400" dirty="0" smtClean="0"/>
              <a:t>	</a:t>
            </a:r>
            <a:r>
              <a:rPr lang="en-US" sz="3600" dirty="0" err="1" smtClean="0"/>
              <a:t>Grafik</a:t>
            </a:r>
            <a:r>
              <a:rPr lang="en-US" sz="3600" dirty="0" smtClean="0"/>
              <a:t> </a:t>
            </a:r>
            <a:r>
              <a:rPr lang="en-US" sz="3600" dirty="0" err="1" smtClean="0"/>
              <a:t>penceresinde</a:t>
            </a:r>
            <a:r>
              <a:rPr lang="en-US" sz="3600" dirty="0" smtClean="0"/>
              <a:t> </a:t>
            </a:r>
            <a:r>
              <a:rPr lang="en-US" sz="3600" dirty="0" err="1" smtClean="0"/>
              <a:t>şekil</a:t>
            </a:r>
            <a:r>
              <a:rPr lang="en-US" sz="3600" dirty="0" smtClean="0"/>
              <a:t> </a:t>
            </a:r>
            <a:r>
              <a:rPr lang="en-US" sz="3600" dirty="0" err="1" smtClean="0"/>
              <a:t>çizmek</a:t>
            </a:r>
            <a:r>
              <a:rPr lang="en-US" sz="3600" dirty="0" smtClean="0"/>
              <a:t> </a:t>
            </a:r>
            <a:r>
              <a:rPr lang="en-US" sz="3600" dirty="0" err="1" smtClean="0"/>
              <a:t>için</a:t>
            </a:r>
            <a:r>
              <a:rPr lang="en-US" sz="3600" dirty="0" smtClean="0"/>
              <a:t> </a:t>
            </a:r>
            <a:r>
              <a:rPr lang="en-US" sz="3600" dirty="0" err="1" smtClean="0"/>
              <a:t>kullanılan</a:t>
            </a:r>
            <a:r>
              <a:rPr lang="en-US" sz="3600" dirty="0" smtClean="0"/>
              <a:t> </a:t>
            </a:r>
            <a:r>
              <a:rPr lang="en-US" sz="3600" dirty="0" err="1" smtClean="0"/>
              <a:t>kalemin</a:t>
            </a:r>
            <a:r>
              <a:rPr lang="en-US" sz="3600" dirty="0" smtClean="0"/>
              <a:t> </a:t>
            </a:r>
            <a:r>
              <a:rPr lang="tr-TR" sz="3600" dirty="0" smtClean="0"/>
              <a:t>kalınlığını </a:t>
            </a:r>
            <a:r>
              <a:rPr lang="en-US" sz="3600" dirty="0" err="1" smtClean="0"/>
              <a:t>belirtir</a:t>
            </a:r>
            <a:r>
              <a:rPr lang="en-US" sz="3600" dirty="0" smtClean="0"/>
              <a:t>.</a:t>
            </a:r>
            <a:endParaRPr lang="tr-TR" sz="3600" dirty="0" smtClean="0"/>
          </a:p>
          <a:p>
            <a:pPr>
              <a:buNone/>
            </a:pPr>
            <a:endParaRPr lang="tr-TR" sz="3600" dirty="0" smtClean="0"/>
          </a:p>
          <a:p>
            <a:pPr>
              <a:buNone/>
            </a:pPr>
            <a:r>
              <a:rPr lang="tr-TR" sz="3600" dirty="0" smtClean="0"/>
              <a:t>	</a:t>
            </a:r>
          </a:p>
          <a:p>
            <a:pPr>
              <a:buNone/>
            </a:pPr>
            <a:r>
              <a:rPr lang="tr-TR" sz="3600" dirty="0" smtClean="0"/>
              <a:t>	Yazdığımız programa yukarıdaki satırı ekleyerek, çizgiyi 10 kat kalınlaştırırız.</a:t>
            </a:r>
          </a:p>
          <a:p>
            <a:pPr>
              <a:buNone/>
            </a:pPr>
            <a:endParaRPr lang="tr-TR" sz="3600" dirty="0" smtClean="0"/>
          </a:p>
        </p:txBody>
      </p:sp>
      <p:pic>
        <p:nvPicPr>
          <p:cNvPr id="24578" name="Picture 2"/>
          <p:cNvPicPr>
            <a:picLocks noChangeAspect="1" noChangeArrowheads="1"/>
          </p:cNvPicPr>
          <p:nvPr/>
        </p:nvPicPr>
        <p:blipFill>
          <a:blip r:embed="rId4" cstate="print"/>
          <a:srcRect r="29193" b="64706"/>
          <a:stretch>
            <a:fillRect/>
          </a:stretch>
        </p:blipFill>
        <p:spPr bwMode="auto">
          <a:xfrm>
            <a:off x="755576" y="3789040"/>
            <a:ext cx="7416824" cy="61806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Resim" descr="computer-clipart-1.jpg"/>
          <p:cNvPicPr>
            <a:picLocks noChangeAspect="1"/>
          </p:cNvPicPr>
          <p:nvPr/>
        </p:nvPicPr>
        <p:blipFill>
          <a:blip r:embed="rId2" cstate="print"/>
          <a:stretch>
            <a:fillRect/>
          </a:stretch>
        </p:blipFill>
        <p:spPr>
          <a:xfrm>
            <a:off x="4479740" y="1844824"/>
            <a:ext cx="4556756" cy="3888432"/>
          </a:xfrm>
          <a:prstGeom prst="rect">
            <a:avLst/>
          </a:prstGeom>
        </p:spPr>
      </p:pic>
      <p:sp>
        <p:nvSpPr>
          <p:cNvPr id="2" name="1 Başlık"/>
          <p:cNvSpPr>
            <a:spLocks noGrp="1"/>
          </p:cNvSpPr>
          <p:nvPr>
            <p:ph type="title"/>
          </p:nvPr>
        </p:nvSpPr>
        <p:spPr/>
        <p:txBody>
          <a:bodyPr/>
          <a:lstStyle/>
          <a:p>
            <a:r>
              <a:rPr lang="tr-TR" b="1" dirty="0" smtClean="0"/>
              <a:t>Çizgi Özelliklerini Değiştirmek</a:t>
            </a:r>
            <a:endParaRPr lang="tr-TR" b="1" dirty="0"/>
          </a:p>
        </p:txBody>
      </p:sp>
      <p:sp>
        <p:nvSpPr>
          <p:cNvPr id="3" name="2 İçerik Yer Tutucusu"/>
          <p:cNvSpPr>
            <a:spLocks noGrp="1"/>
          </p:cNvSpPr>
          <p:nvPr>
            <p:ph sz="quarter" idx="1"/>
          </p:nvPr>
        </p:nvSpPr>
        <p:spPr>
          <a:xfrm>
            <a:off x="457200" y="1219200"/>
            <a:ext cx="4258816" cy="4937760"/>
          </a:xfrm>
        </p:spPr>
        <p:txBody>
          <a:bodyPr/>
          <a:lstStyle/>
          <a:p>
            <a:endParaRPr lang="tr-TR" i="1" dirty="0" smtClean="0"/>
          </a:p>
          <a:p>
            <a:endParaRPr lang="tr-TR" i="1" dirty="0" smtClean="0"/>
          </a:p>
          <a:p>
            <a:r>
              <a:rPr lang="tr-TR" i="1" dirty="0" err="1" smtClean="0"/>
              <a:t>PenWidth</a:t>
            </a:r>
            <a:r>
              <a:rPr lang="tr-TR" dirty="0" smtClean="0"/>
              <a:t> ve </a:t>
            </a:r>
            <a:r>
              <a:rPr lang="tr-TR" i="1" dirty="0" err="1" smtClean="0"/>
              <a:t>PenColor</a:t>
            </a:r>
            <a:r>
              <a:rPr lang="tr-TR" dirty="0" smtClean="0"/>
              <a:t>, bu çizgilerin çizildiği kalemi değiştirir. Bunlar yalnızca çizgileri değil, özellikler güncellendikten sonra çizilen tüm şekilleri etkilerler.</a:t>
            </a:r>
            <a:endParaRPr lang="tr-TR"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 Özelliklerini Değiştirmek</a:t>
            </a:r>
            <a:endParaRPr lang="tr-TR" b="1" dirty="0"/>
          </a:p>
        </p:txBody>
      </p:sp>
      <p:sp>
        <p:nvSpPr>
          <p:cNvPr id="3" name="2 İçerik Yer Tutucusu"/>
          <p:cNvSpPr>
            <a:spLocks noGrp="1"/>
          </p:cNvSpPr>
          <p:nvPr>
            <p:ph sz="quarter" idx="1"/>
          </p:nvPr>
        </p:nvSpPr>
        <p:spPr>
          <a:xfrm>
            <a:off x="457200" y="1219200"/>
            <a:ext cx="5915000" cy="4937760"/>
          </a:xfrm>
        </p:spPr>
        <p:txBody>
          <a:bodyPr/>
          <a:lstStyle/>
          <a:p>
            <a:r>
              <a:rPr lang="tr-TR" dirty="0" smtClean="0"/>
              <a:t>Daha önceki bölümlerde öğrendiğimiz döngü yapan ifadeleri kullanarak, kalem kalınlığı gittikçe artan birden fazla çizgi çizebiliriz.</a:t>
            </a:r>
          </a:p>
        </p:txBody>
      </p:sp>
      <p:pic>
        <p:nvPicPr>
          <p:cNvPr id="25603" name="Picture 3"/>
          <p:cNvPicPr>
            <a:picLocks noChangeAspect="1" noChangeArrowheads="1"/>
          </p:cNvPicPr>
          <p:nvPr/>
        </p:nvPicPr>
        <p:blipFill>
          <a:blip r:embed="rId3" cstate="print"/>
          <a:srcRect/>
          <a:stretch>
            <a:fillRect/>
          </a:stretch>
        </p:blipFill>
        <p:spPr bwMode="auto">
          <a:xfrm>
            <a:off x="179512" y="3171177"/>
            <a:ext cx="8712968" cy="3570192"/>
          </a:xfrm>
          <a:prstGeom prst="rect">
            <a:avLst/>
          </a:prstGeom>
          <a:noFill/>
          <a:ln w="9525">
            <a:noFill/>
            <a:miter lim="800000"/>
            <a:headEnd/>
            <a:tailEnd/>
          </a:ln>
        </p:spPr>
      </p:pic>
      <p:pic>
        <p:nvPicPr>
          <p:cNvPr id="6" name="Picture 81"/>
          <p:cNvPicPr/>
          <p:nvPr/>
        </p:nvPicPr>
        <p:blipFill>
          <a:blip r:embed="rId4" cstate="print"/>
          <a:srcRect/>
          <a:stretch>
            <a:fillRect/>
          </a:stretch>
        </p:blipFill>
        <p:spPr bwMode="auto">
          <a:xfrm>
            <a:off x="6639023" y="1196752"/>
            <a:ext cx="2044823"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Çizgi Özelliklerini Değiştirmek</a:t>
            </a:r>
            <a:endParaRPr lang="tr-TR" b="1" dirty="0"/>
          </a:p>
        </p:txBody>
      </p:sp>
      <p:sp>
        <p:nvSpPr>
          <p:cNvPr id="3" name="2 İçerik Yer Tutucusu"/>
          <p:cNvSpPr>
            <a:spLocks noGrp="1"/>
          </p:cNvSpPr>
          <p:nvPr>
            <p:ph sz="quarter" idx="1"/>
          </p:nvPr>
        </p:nvSpPr>
        <p:spPr>
          <a:xfrm>
            <a:off x="457200" y="1219200"/>
            <a:ext cx="5915000" cy="4937760"/>
          </a:xfrm>
        </p:spPr>
        <p:txBody>
          <a:bodyPr/>
          <a:lstStyle/>
          <a:p>
            <a:r>
              <a:rPr lang="tr-TR" dirty="0" smtClean="0"/>
              <a:t>Bu programın ilginç bölümü; döngü her çalıştığında </a:t>
            </a:r>
            <a:r>
              <a:rPr lang="tr-TR" dirty="0" err="1" smtClean="0"/>
              <a:t>PenWidth’in</a:t>
            </a:r>
            <a:r>
              <a:rPr lang="tr-TR" dirty="0" smtClean="0"/>
              <a:t> artması ve sonra eskisinin altına yeni bir çizgi çizmesidir.</a:t>
            </a:r>
            <a:endParaRPr lang="tr-TR" dirty="0"/>
          </a:p>
        </p:txBody>
      </p:sp>
      <p:pic>
        <p:nvPicPr>
          <p:cNvPr id="25603" name="Picture 3"/>
          <p:cNvPicPr>
            <a:picLocks noChangeAspect="1" noChangeArrowheads="1"/>
          </p:cNvPicPr>
          <p:nvPr/>
        </p:nvPicPr>
        <p:blipFill>
          <a:blip r:embed="rId3" cstate="print"/>
          <a:srcRect/>
          <a:stretch>
            <a:fillRect/>
          </a:stretch>
        </p:blipFill>
        <p:spPr bwMode="auto">
          <a:xfrm>
            <a:off x="179512" y="3171177"/>
            <a:ext cx="8712968" cy="3570192"/>
          </a:xfrm>
          <a:prstGeom prst="rect">
            <a:avLst/>
          </a:prstGeom>
          <a:noFill/>
          <a:ln w="9525">
            <a:noFill/>
            <a:miter lim="800000"/>
            <a:headEnd/>
            <a:tailEnd/>
          </a:ln>
        </p:spPr>
      </p:pic>
      <p:pic>
        <p:nvPicPr>
          <p:cNvPr id="6" name="Picture 81"/>
          <p:cNvPicPr/>
          <p:nvPr/>
        </p:nvPicPr>
        <p:blipFill>
          <a:blip r:embed="rId4" cstate="print"/>
          <a:srcRect/>
          <a:stretch>
            <a:fillRect/>
          </a:stretch>
        </p:blipFill>
        <p:spPr bwMode="auto">
          <a:xfrm>
            <a:off x="6639023" y="1196752"/>
            <a:ext cx="2044823" cy="1872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57200" y="1219200"/>
            <a:ext cx="4834880" cy="4937760"/>
          </a:xfrm>
        </p:spPr>
        <p:txBody>
          <a:bodyPr/>
          <a:lstStyle/>
          <a:p>
            <a:r>
              <a:rPr lang="tr-TR" dirty="0" smtClean="0"/>
              <a:t>Kalem kalınlığı gittikçe artan birden fazla çizgi çizelim.</a:t>
            </a:r>
          </a:p>
        </p:txBody>
      </p:sp>
      <p:pic>
        <p:nvPicPr>
          <p:cNvPr id="25603" name="Picture 3"/>
          <p:cNvPicPr>
            <a:picLocks noChangeAspect="1" noChangeArrowheads="1"/>
          </p:cNvPicPr>
          <p:nvPr/>
        </p:nvPicPr>
        <p:blipFill>
          <a:blip r:embed="rId3" cstate="print"/>
          <a:srcRect/>
          <a:stretch>
            <a:fillRect/>
          </a:stretch>
        </p:blipFill>
        <p:spPr bwMode="auto">
          <a:xfrm>
            <a:off x="179512" y="2492896"/>
            <a:ext cx="8786690" cy="3600400"/>
          </a:xfrm>
          <a:prstGeom prst="rect">
            <a:avLst/>
          </a:prstGeom>
          <a:noFill/>
          <a:ln w="9525">
            <a:noFill/>
            <a:miter lim="800000"/>
            <a:headEnd/>
            <a:tailEnd/>
          </a:ln>
        </p:spPr>
      </p:pic>
      <p:sp>
        <p:nvSpPr>
          <p:cNvPr id="5" name="4 Başlık"/>
          <p:cNvSpPr>
            <a:spLocks noGrp="1"/>
          </p:cNvSpPr>
          <p:nvPr>
            <p:ph type="title"/>
          </p:nvPr>
        </p:nvSpPr>
        <p:spPr/>
        <p:txBody>
          <a:bodyPr/>
          <a:lstStyle/>
          <a:p>
            <a:r>
              <a:rPr lang="tr-TR" b="1" dirty="0" smtClean="0"/>
              <a:t>Örnek:</a:t>
            </a:r>
            <a:endParaRPr lang="tr-TR" b="1" dirty="0"/>
          </a:p>
        </p:txBody>
      </p:sp>
      <p:pic>
        <p:nvPicPr>
          <p:cNvPr id="7" name="6 Resim" descr="kalem.gif"/>
          <p:cNvPicPr>
            <a:picLocks noChangeAspect="1"/>
          </p:cNvPicPr>
          <p:nvPr/>
        </p:nvPicPr>
        <p:blipFill>
          <a:blip r:embed="rId4" cstate="print"/>
          <a:stretch>
            <a:fillRect/>
          </a:stretch>
        </p:blipFill>
        <p:spPr>
          <a:xfrm>
            <a:off x="6516216" y="2"/>
            <a:ext cx="2627784" cy="2761296"/>
          </a:xfrm>
          <a:prstGeom prst="rect">
            <a:avLst/>
          </a:prstGeom>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Şekiller Çizmek ve İçlerini Doldurmak</a:t>
            </a:r>
            <a:endParaRPr lang="tr-TR" dirty="0"/>
          </a:p>
        </p:txBody>
      </p:sp>
      <p:sp>
        <p:nvSpPr>
          <p:cNvPr id="3" name="2 İçerik Yer Tutucusu"/>
          <p:cNvSpPr>
            <a:spLocks noGrp="1"/>
          </p:cNvSpPr>
          <p:nvPr>
            <p:ph sz="quarter" idx="1"/>
          </p:nvPr>
        </p:nvSpPr>
        <p:spPr>
          <a:xfrm>
            <a:off x="457200" y="1219200"/>
            <a:ext cx="4906888" cy="5090120"/>
          </a:xfrm>
        </p:spPr>
        <p:txBody>
          <a:bodyPr>
            <a:normAutofit lnSpcReduction="10000"/>
          </a:bodyPr>
          <a:lstStyle/>
          <a:p>
            <a:r>
              <a:rPr lang="tr-TR" dirty="0" smtClean="0"/>
              <a:t>İş şekiller çizmeye geldiğinde, her şekil için genellikle iki tip işlem vardır. Bunlar, </a:t>
            </a:r>
            <a:r>
              <a:rPr lang="tr-TR" i="1" dirty="0" smtClean="0"/>
              <a:t>Çizme</a:t>
            </a:r>
            <a:r>
              <a:rPr lang="tr-TR" dirty="0" smtClean="0"/>
              <a:t> ve </a:t>
            </a:r>
            <a:r>
              <a:rPr lang="tr-TR" i="1" dirty="0" smtClean="0"/>
              <a:t>İçini Doldurma</a:t>
            </a:r>
            <a:r>
              <a:rPr lang="tr-TR" dirty="0" smtClean="0"/>
              <a:t> işlemleridir. Çizme işlemleri, bir kalem kullanarak şeklin dış çerçevesini çizer ve İçini Doldurma işlemleri de, bir fırça kullanarak şekli boyar. Örneğin; yandaki programda, iki adet dikdörtgen var, bunlardan birisi kırmızı bir kalem kullanılarak çizilmiş ve diğeri de Yeşil Fırça kullanılarak içi doldurulmuş.</a:t>
            </a:r>
          </a:p>
          <a:p>
            <a:endParaRPr lang="tr-TR" dirty="0"/>
          </a:p>
        </p:txBody>
      </p:sp>
      <p:pic>
        <p:nvPicPr>
          <p:cNvPr id="5" name="Picture 84"/>
          <p:cNvPicPr/>
          <p:nvPr/>
        </p:nvPicPr>
        <p:blipFill>
          <a:blip r:embed="rId2" cstate="print"/>
          <a:srcRect/>
          <a:stretch>
            <a:fillRect/>
          </a:stretch>
        </p:blipFill>
        <p:spPr bwMode="auto">
          <a:xfrm>
            <a:off x="5393524" y="2255334"/>
            <a:ext cx="3570964" cy="290185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Şekiller Çizmek ve İçlerini Doldurmak</a:t>
            </a:r>
            <a:endParaRPr lang="tr-TR" dirty="0"/>
          </a:p>
        </p:txBody>
      </p:sp>
      <p:sp>
        <p:nvSpPr>
          <p:cNvPr id="3" name="2 İçerik Yer Tutucusu"/>
          <p:cNvSpPr>
            <a:spLocks noGrp="1"/>
          </p:cNvSpPr>
          <p:nvPr>
            <p:ph sz="quarter" idx="1"/>
          </p:nvPr>
        </p:nvSpPr>
        <p:spPr/>
        <p:txBody>
          <a:bodyPr/>
          <a:lstStyle/>
          <a:p>
            <a:r>
              <a:rPr lang="tr-TR" dirty="0" smtClean="0"/>
              <a:t>Bir dikdörtgen çizmek veya içini doldurmak için, dört sayıya ihtiyacınız vardır. İlk iki sayı, dikdörtgenin üst sol köşesinin X ve Y koordinatlarını temsil eder. Üçüncü sayı, dikdörtgenin genişliğini, dördüncü ise yüksekliğini belirtir. </a:t>
            </a:r>
            <a:endParaRPr lang="tr-TR" dirty="0"/>
          </a:p>
        </p:txBody>
      </p:sp>
      <p:pic>
        <p:nvPicPr>
          <p:cNvPr id="4" name="Picture 2"/>
          <p:cNvPicPr>
            <a:picLocks noChangeAspect="1" noChangeArrowheads="1"/>
          </p:cNvPicPr>
          <p:nvPr/>
        </p:nvPicPr>
        <p:blipFill>
          <a:blip r:embed="rId3" cstate="print"/>
          <a:srcRect l="4211" t="30555"/>
          <a:stretch>
            <a:fillRect/>
          </a:stretch>
        </p:blipFill>
        <p:spPr bwMode="auto">
          <a:xfrm>
            <a:off x="274563" y="3789040"/>
            <a:ext cx="8761933" cy="18722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Dikdörtgen Çizmek ve İçini</a:t>
            </a:r>
            <a:br>
              <a:rPr lang="tr-TR" b="1" dirty="0" smtClean="0"/>
            </a:br>
            <a:r>
              <a:rPr lang="tr-TR" b="1" dirty="0" smtClean="0"/>
              <a:t>Doldurmak</a:t>
            </a:r>
            <a:endParaRPr lang="tr-TR" dirty="0"/>
          </a:p>
        </p:txBody>
      </p:sp>
      <p:pic>
        <p:nvPicPr>
          <p:cNvPr id="26626" name="Picture 2"/>
          <p:cNvPicPr>
            <a:picLocks noChangeAspect="1" noChangeArrowheads="1"/>
          </p:cNvPicPr>
          <p:nvPr/>
        </p:nvPicPr>
        <p:blipFill>
          <a:blip r:embed="rId3" cstate="print"/>
          <a:srcRect l="3604" t="30566"/>
          <a:stretch>
            <a:fillRect/>
          </a:stretch>
        </p:blipFill>
        <p:spPr bwMode="auto">
          <a:xfrm>
            <a:off x="683568" y="1865289"/>
            <a:ext cx="7704856" cy="1635719"/>
          </a:xfrm>
          <a:prstGeom prst="rect">
            <a:avLst/>
          </a:prstGeom>
          <a:noFill/>
          <a:ln w="9525">
            <a:noFill/>
            <a:miter lim="800000"/>
            <a:headEnd/>
            <a:tailEnd/>
          </a:ln>
        </p:spPr>
      </p:pic>
      <p:pic>
        <p:nvPicPr>
          <p:cNvPr id="5" name="Picture 84"/>
          <p:cNvPicPr/>
          <p:nvPr/>
        </p:nvPicPr>
        <p:blipFill>
          <a:blip r:embed="rId4" cstate="print"/>
          <a:srcRect/>
          <a:stretch>
            <a:fillRect/>
          </a:stretch>
        </p:blipFill>
        <p:spPr bwMode="auto">
          <a:xfrm>
            <a:off x="2843808" y="3672408"/>
            <a:ext cx="3244927" cy="2636912"/>
          </a:xfrm>
          <a:prstGeom prst="rect">
            <a:avLst/>
          </a:prstGeom>
          <a:noFill/>
          <a:ln w="9525">
            <a:noFill/>
            <a:miter lim="800000"/>
            <a:headEnd/>
            <a:tailEnd/>
          </a:ln>
        </p:spPr>
      </p:pic>
      <p:pic>
        <p:nvPicPr>
          <p:cNvPr id="6" name="5 Resim" descr="kalem.gif"/>
          <p:cNvPicPr>
            <a:picLocks noChangeAspect="1"/>
          </p:cNvPicPr>
          <p:nvPr/>
        </p:nvPicPr>
        <p:blipFill>
          <a:blip r:embed="rId5" cstate="print"/>
          <a:stretch>
            <a:fillRect/>
          </a:stretch>
        </p:blipFill>
        <p:spPr>
          <a:xfrm>
            <a:off x="6840166" y="2"/>
            <a:ext cx="2303833" cy="2420886"/>
          </a:xfrm>
          <a:prstGeom prst="rect">
            <a:avLst/>
          </a:prstGeom>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331640" y="2132856"/>
            <a:ext cx="4752528" cy="4248472"/>
          </a:xfrm>
        </p:spPr>
        <p:txBody>
          <a:bodyPr>
            <a:noAutofit/>
          </a:bodyPr>
          <a:lstStyle/>
          <a:p>
            <a:pPr>
              <a:buNone/>
            </a:pPr>
            <a:r>
              <a:rPr lang="tr-TR" sz="4000" b="1" dirty="0" smtClean="0"/>
              <a:t>	</a:t>
            </a:r>
            <a:r>
              <a:rPr lang="tr-TR" sz="4000" b="1" u="sng" dirty="0" err="1" smtClean="0"/>
              <a:t>BrushColor</a:t>
            </a:r>
            <a:r>
              <a:rPr lang="tr-TR" sz="4000" b="1" u="sng" dirty="0" smtClean="0"/>
              <a:t>:</a:t>
            </a:r>
          </a:p>
          <a:p>
            <a:pPr>
              <a:buNone/>
            </a:pPr>
            <a:r>
              <a:rPr lang="tr-TR" sz="4000" dirty="0" smtClean="0"/>
              <a:t>	Ş</a:t>
            </a:r>
            <a:r>
              <a:rPr lang="en-US" sz="4000" dirty="0" err="1" smtClean="0"/>
              <a:t>ekilleri</a:t>
            </a:r>
            <a:r>
              <a:rPr lang="en-US" sz="4000" dirty="0" smtClean="0"/>
              <a:t> </a:t>
            </a:r>
            <a:r>
              <a:rPr lang="en-US" sz="4000" dirty="0" err="1" smtClean="0"/>
              <a:t>doldurmak</a:t>
            </a:r>
            <a:r>
              <a:rPr lang="en-US" sz="4000" dirty="0" smtClean="0"/>
              <a:t> </a:t>
            </a:r>
            <a:r>
              <a:rPr lang="en-US" sz="4000" dirty="0" err="1" smtClean="0"/>
              <a:t>için</a:t>
            </a:r>
            <a:r>
              <a:rPr lang="en-US" sz="4000" dirty="0" smtClean="0"/>
              <a:t> </a:t>
            </a:r>
            <a:r>
              <a:rPr lang="en-US" sz="4000" dirty="0" err="1" smtClean="0"/>
              <a:t>kullanılan</a:t>
            </a:r>
            <a:r>
              <a:rPr lang="en-US" sz="4000" dirty="0" smtClean="0"/>
              <a:t> </a:t>
            </a:r>
            <a:r>
              <a:rPr lang="en-US" sz="4000" dirty="0" err="1" smtClean="0"/>
              <a:t>fırça</a:t>
            </a:r>
            <a:r>
              <a:rPr lang="en-US" sz="4000" dirty="0" smtClean="0"/>
              <a:t> </a:t>
            </a:r>
            <a:r>
              <a:rPr lang="en-US" sz="4000" dirty="0" err="1" smtClean="0"/>
              <a:t>rengini</a:t>
            </a:r>
            <a:r>
              <a:rPr lang="en-US" sz="4000" dirty="0" smtClean="0"/>
              <a:t> </a:t>
            </a:r>
            <a:r>
              <a:rPr lang="en-US" sz="4000" dirty="0" err="1" smtClean="0"/>
              <a:t>belirtir</a:t>
            </a:r>
            <a:r>
              <a:rPr lang="en-US" sz="4000" dirty="0" smtClean="0"/>
              <a:t>.</a:t>
            </a:r>
            <a:endParaRPr lang="tr-TR" sz="4000" dirty="0"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395536" y="1268760"/>
            <a:ext cx="6696744" cy="4392488"/>
          </a:xfrm>
        </p:spPr>
        <p:txBody>
          <a:bodyPr>
            <a:noAutofit/>
          </a:bodyPr>
          <a:lstStyle/>
          <a:p>
            <a:pPr>
              <a:buNone/>
            </a:pPr>
            <a:r>
              <a:rPr lang="tr-TR" sz="3600" b="1" dirty="0" smtClean="0"/>
              <a:t>	</a:t>
            </a:r>
            <a:r>
              <a:rPr lang="tr-TR" sz="3600" b="1" u="sng" dirty="0" err="1" smtClean="0"/>
              <a:t>DrawRectangle</a:t>
            </a:r>
            <a:r>
              <a:rPr lang="tr-TR" sz="3600" b="1" u="sng" dirty="0" smtClean="0"/>
              <a:t>:</a:t>
            </a:r>
          </a:p>
          <a:p>
            <a:pPr>
              <a:buNone/>
            </a:pPr>
            <a:r>
              <a:rPr lang="tr-TR" sz="3600" dirty="0" smtClean="0"/>
              <a:t>	Seçilen kalem ile ekranda dikdörtgen çizer.</a:t>
            </a:r>
          </a:p>
          <a:p>
            <a:pPr>
              <a:buNone/>
            </a:pPr>
            <a:r>
              <a:rPr lang="tr-TR" sz="3600" dirty="0" smtClean="0"/>
              <a:t>	</a:t>
            </a:r>
            <a:r>
              <a:rPr lang="tr-TR" sz="3600" dirty="0" err="1" smtClean="0"/>
              <a:t>DrawRectangle</a:t>
            </a:r>
            <a:r>
              <a:rPr lang="tr-TR" sz="3600" dirty="0" smtClean="0"/>
              <a:t>(x, y, </a:t>
            </a:r>
            <a:r>
              <a:rPr lang="tr-TR" sz="3600" dirty="0" err="1" smtClean="0"/>
              <a:t>width</a:t>
            </a:r>
            <a:r>
              <a:rPr lang="tr-TR" sz="3600" dirty="0" smtClean="0"/>
              <a:t>, </a:t>
            </a:r>
            <a:r>
              <a:rPr lang="tr-TR" sz="3600" dirty="0" err="1" smtClean="0"/>
              <a:t>height</a:t>
            </a:r>
            <a:r>
              <a:rPr lang="tr-TR" sz="3600" dirty="0" smtClean="0"/>
              <a:t>) şeklinde kullanılır.</a:t>
            </a:r>
          </a:p>
          <a:p>
            <a:pPr>
              <a:buNone/>
            </a:pPr>
            <a:r>
              <a:rPr lang="tr-TR" sz="3600" dirty="0" smtClean="0"/>
              <a:t>	x ve y başlangıç noktalarını, </a:t>
            </a:r>
            <a:r>
              <a:rPr lang="tr-TR" sz="3600" dirty="0" err="1" smtClean="0"/>
              <a:t>width</a:t>
            </a:r>
            <a:r>
              <a:rPr lang="tr-TR" sz="3600" dirty="0" smtClean="0"/>
              <a:t> dikdörtgenin genişliğini, </a:t>
            </a:r>
            <a:r>
              <a:rPr lang="tr-TR" sz="3600" dirty="0" err="1" smtClean="0"/>
              <a:t>height</a:t>
            </a:r>
            <a:r>
              <a:rPr lang="tr-TR" sz="3600" dirty="0" smtClean="0"/>
              <a:t> yüksekliğini belirtir.</a:t>
            </a:r>
          </a:p>
          <a:p>
            <a:pPr>
              <a:buNone/>
            </a:pPr>
            <a:endParaRPr lang="tr-TR" sz="36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c3e308.medialib.glogster.com/media/04/04e360264519f3de0bce656a59eda4e13ddca62f09a89790be5d360193a99831/keyboard.gif"/>
          <p:cNvPicPr>
            <a:picLocks noChangeAspect="1" noChangeArrowheads="1"/>
          </p:cNvPicPr>
          <p:nvPr/>
        </p:nvPicPr>
        <p:blipFill>
          <a:blip r:embed="rId2" cstate="print"/>
          <a:srcRect/>
          <a:stretch>
            <a:fillRect/>
          </a:stretch>
        </p:blipFill>
        <p:spPr bwMode="auto">
          <a:xfrm>
            <a:off x="4139952" y="1412776"/>
            <a:ext cx="4259517" cy="4032448"/>
          </a:xfrm>
          <a:prstGeom prst="rect">
            <a:avLst/>
          </a:prstGeom>
          <a:noFill/>
        </p:spPr>
      </p:pic>
      <p:sp>
        <p:nvSpPr>
          <p:cNvPr id="2" name="1 Başlık"/>
          <p:cNvSpPr>
            <a:spLocks noGrp="1"/>
          </p:cNvSpPr>
          <p:nvPr>
            <p:ph type="title"/>
          </p:nvPr>
        </p:nvSpPr>
        <p:spPr/>
        <p:txBody>
          <a:bodyPr/>
          <a:lstStyle/>
          <a:p>
            <a:r>
              <a:rPr lang="tr-TR" b="1" dirty="0" smtClean="0"/>
              <a:t>İlk Programımız </a:t>
            </a:r>
            <a:endParaRPr lang="tr-TR" dirty="0"/>
          </a:p>
        </p:txBody>
      </p:sp>
      <p:sp>
        <p:nvSpPr>
          <p:cNvPr id="3" name="2 İçerik Yer Tutucusu"/>
          <p:cNvSpPr>
            <a:spLocks noGrp="1"/>
          </p:cNvSpPr>
          <p:nvPr>
            <p:ph sz="quarter" idx="1"/>
          </p:nvPr>
        </p:nvSpPr>
        <p:spPr>
          <a:xfrm>
            <a:off x="457200" y="1219200"/>
            <a:ext cx="3826768" cy="4370040"/>
          </a:xfrm>
        </p:spPr>
        <p:txBody>
          <a:bodyPr>
            <a:normAutofit/>
          </a:bodyPr>
          <a:lstStyle/>
          <a:p>
            <a:endParaRPr lang="tr-TR" dirty="0" smtClean="0"/>
          </a:p>
          <a:p>
            <a:r>
              <a:rPr lang="tr-TR" dirty="0" smtClean="0"/>
              <a:t>Artık </a:t>
            </a:r>
            <a:r>
              <a:rPr lang="tr-TR" dirty="0" err="1" smtClean="0"/>
              <a:t>Small</a:t>
            </a:r>
            <a:r>
              <a:rPr lang="tr-TR" dirty="0" smtClean="0"/>
              <a:t> </a:t>
            </a:r>
            <a:r>
              <a:rPr lang="tr-TR" dirty="0" err="1" smtClean="0"/>
              <a:t>Basic</a:t>
            </a:r>
            <a:r>
              <a:rPr lang="tr-TR" dirty="0" smtClean="0"/>
              <a:t> ortamı ile tanıştığınıza göre, şimdi programlama yapmaya başlayabilirsiniz. Bunun için, önce aşağıdaki satırı düzenleyiciye yazın.</a:t>
            </a:r>
          </a:p>
          <a:p>
            <a:pPr>
              <a:buNone/>
            </a:pPr>
            <a:endParaRPr lang="tr-TR" dirty="0" smtClean="0"/>
          </a:p>
        </p:txBody>
      </p:sp>
      <p:sp>
        <p:nvSpPr>
          <p:cNvPr id="5" name="4 Metin kutusu"/>
          <p:cNvSpPr txBox="1"/>
          <p:nvPr/>
        </p:nvSpPr>
        <p:spPr>
          <a:xfrm>
            <a:off x="755576" y="5661248"/>
            <a:ext cx="7992888" cy="954107"/>
          </a:xfrm>
          <a:prstGeom prst="rect">
            <a:avLst/>
          </a:prstGeom>
          <a:noFill/>
        </p:spPr>
        <p:txBody>
          <a:bodyPr wrap="square" rtlCol="0">
            <a:spAutoFit/>
          </a:bodyPr>
          <a:lstStyle/>
          <a:p>
            <a:r>
              <a:rPr lang="tr-TR" sz="2800" b="1" dirty="0" err="1" smtClean="0">
                <a:latin typeface="Consolas" pitchFamily="49" charset="0"/>
              </a:rPr>
              <a:t>TextWindow</a:t>
            </a:r>
            <a:r>
              <a:rPr lang="tr-TR" sz="2800" b="1" dirty="0" smtClean="0">
                <a:latin typeface="Consolas" pitchFamily="49" charset="0"/>
              </a:rPr>
              <a:t>.</a:t>
            </a:r>
            <a:r>
              <a:rPr lang="tr-TR" sz="2800" b="1" dirty="0" err="1" smtClean="0">
                <a:latin typeface="Consolas" pitchFamily="49" charset="0"/>
              </a:rPr>
              <a:t>WriteLine</a:t>
            </a:r>
            <a:r>
              <a:rPr lang="tr-TR" sz="2800" b="1" dirty="0" smtClean="0">
                <a:latin typeface="Consolas" pitchFamily="49" charset="0"/>
              </a:rPr>
              <a:t>("Merhaba Dünya") </a:t>
            </a:r>
          </a:p>
          <a:p>
            <a:endParaRPr lang="tr-TR" sz="2800" dirty="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15616" y="1700808"/>
            <a:ext cx="5328592" cy="4464496"/>
          </a:xfrm>
        </p:spPr>
        <p:txBody>
          <a:bodyPr>
            <a:noAutofit/>
          </a:bodyPr>
          <a:lstStyle/>
          <a:p>
            <a:pPr>
              <a:buNone/>
            </a:pPr>
            <a:r>
              <a:rPr lang="tr-TR" sz="4000" b="1" dirty="0" smtClean="0"/>
              <a:t>	</a:t>
            </a:r>
            <a:r>
              <a:rPr lang="tr-TR" sz="4000" b="1" u="sng" dirty="0" err="1" smtClean="0"/>
              <a:t>FillRectangle</a:t>
            </a:r>
            <a:r>
              <a:rPr lang="tr-TR" sz="4000" b="1" u="sng" dirty="0" smtClean="0"/>
              <a:t>:</a:t>
            </a:r>
          </a:p>
          <a:p>
            <a:pPr>
              <a:buNone/>
            </a:pPr>
            <a:r>
              <a:rPr lang="tr-TR" sz="4000" dirty="0" smtClean="0"/>
              <a:t>	</a:t>
            </a:r>
            <a:r>
              <a:rPr lang="en-US" sz="4000" dirty="0" err="1" smtClean="0"/>
              <a:t>Seçilen</a:t>
            </a:r>
            <a:r>
              <a:rPr lang="en-US" sz="4000" dirty="0" smtClean="0"/>
              <a:t> </a:t>
            </a:r>
            <a:r>
              <a:rPr lang="en-US" sz="4000" dirty="0" err="1" smtClean="0"/>
              <a:t>fırça</a:t>
            </a:r>
            <a:r>
              <a:rPr lang="en-US" sz="4000" dirty="0" smtClean="0"/>
              <a:t> </a:t>
            </a:r>
            <a:r>
              <a:rPr lang="en-US" sz="4000" dirty="0" err="1" smtClean="0"/>
              <a:t>ile</a:t>
            </a:r>
            <a:r>
              <a:rPr lang="en-US" sz="4000" dirty="0" smtClean="0"/>
              <a:t> </a:t>
            </a:r>
            <a:r>
              <a:rPr lang="en-US" sz="4000" dirty="0" err="1" smtClean="0"/>
              <a:t>ekrandaki</a:t>
            </a:r>
            <a:r>
              <a:rPr lang="en-US" sz="4000" dirty="0" smtClean="0"/>
              <a:t> </a:t>
            </a:r>
            <a:r>
              <a:rPr lang="en-US" sz="4000" dirty="0" err="1" smtClean="0"/>
              <a:t>dikdörtgeni</a:t>
            </a:r>
            <a:r>
              <a:rPr lang="en-US" sz="4000" dirty="0" smtClean="0"/>
              <a:t> </a:t>
            </a:r>
            <a:r>
              <a:rPr lang="en-US" sz="4000" dirty="0" err="1" smtClean="0"/>
              <a:t>doldurur</a:t>
            </a:r>
            <a:r>
              <a:rPr lang="en-US" sz="4000" dirty="0" smtClean="0"/>
              <a:t>.</a:t>
            </a:r>
            <a:r>
              <a:rPr lang="tr-TR" sz="4000" dirty="0" smtClean="0"/>
              <a:t> Kullanım şekli </a:t>
            </a:r>
            <a:r>
              <a:rPr lang="tr-TR" sz="4000" dirty="0" err="1" smtClean="0"/>
              <a:t>DrawRectangle</a:t>
            </a:r>
            <a:r>
              <a:rPr lang="tr-TR" sz="4000" dirty="0" smtClean="0"/>
              <a:t> ile benzerdir.</a:t>
            </a:r>
          </a:p>
          <a:p>
            <a:pPr>
              <a:buNone/>
            </a:pPr>
            <a:endParaRPr lang="tr-TR" sz="4000" dirty="0" smtClean="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Elips Çizmek ve İçini Doldurmak </a:t>
            </a:r>
            <a:endParaRPr lang="tr-TR" b="1" dirty="0"/>
          </a:p>
        </p:txBody>
      </p:sp>
      <p:sp>
        <p:nvSpPr>
          <p:cNvPr id="3" name="2 İçerik Yer Tutucusu"/>
          <p:cNvSpPr>
            <a:spLocks noGrp="1"/>
          </p:cNvSpPr>
          <p:nvPr>
            <p:ph sz="quarter" idx="1"/>
          </p:nvPr>
        </p:nvSpPr>
        <p:spPr/>
        <p:txBody>
          <a:bodyPr/>
          <a:lstStyle/>
          <a:p>
            <a:r>
              <a:rPr lang="tr-TR" dirty="0" smtClean="0"/>
              <a:t>Programdaki elipslerin çizilmesi ve içlerinin doldurulması da dikdörtgen ile benzerdir.</a:t>
            </a:r>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179512" y="2780928"/>
            <a:ext cx="8841690"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Elips Çizmek ve İçini Doldurmak </a:t>
            </a:r>
            <a:endParaRPr lang="tr-TR" b="1" dirty="0"/>
          </a:p>
        </p:txBody>
      </p:sp>
      <p:sp>
        <p:nvSpPr>
          <p:cNvPr id="3" name="2 İçerik Yer Tutucusu"/>
          <p:cNvSpPr>
            <a:spLocks noGrp="1"/>
          </p:cNvSpPr>
          <p:nvPr>
            <p:ph sz="quarter" idx="1"/>
          </p:nvPr>
        </p:nvSpPr>
        <p:spPr/>
        <p:txBody>
          <a:bodyPr/>
          <a:lstStyle/>
          <a:p>
            <a:r>
              <a:rPr lang="tr-TR" dirty="0" smtClean="0"/>
              <a:t>Programdaki elipslerin çizilmesi ve içlerinin doldurulması da dikdörtgen ile benzerdir.</a:t>
            </a:r>
            <a:endParaRPr lang="tr-TR" dirty="0"/>
          </a:p>
        </p:txBody>
      </p:sp>
      <p:pic>
        <p:nvPicPr>
          <p:cNvPr id="5" name="Picture 93"/>
          <p:cNvPicPr/>
          <p:nvPr/>
        </p:nvPicPr>
        <p:blipFill>
          <a:blip r:embed="rId3" cstate="print"/>
          <a:srcRect/>
          <a:stretch>
            <a:fillRect/>
          </a:stretch>
        </p:blipFill>
        <p:spPr bwMode="auto">
          <a:xfrm>
            <a:off x="2195736" y="2266282"/>
            <a:ext cx="4887419" cy="39710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611560" y="1916832"/>
            <a:ext cx="6120680" cy="4392488"/>
          </a:xfrm>
        </p:spPr>
        <p:txBody>
          <a:bodyPr>
            <a:noAutofit/>
          </a:bodyPr>
          <a:lstStyle/>
          <a:p>
            <a:pPr>
              <a:buNone/>
            </a:pPr>
            <a:r>
              <a:rPr lang="tr-TR" sz="3600" b="1" dirty="0" smtClean="0"/>
              <a:t>	</a:t>
            </a:r>
            <a:r>
              <a:rPr lang="tr-TR" sz="3600" b="1" u="sng" dirty="0" err="1" smtClean="0"/>
              <a:t>DrawEllipse</a:t>
            </a:r>
            <a:r>
              <a:rPr lang="tr-TR" sz="3600" b="1" u="sng" dirty="0" smtClean="0"/>
              <a:t>:</a:t>
            </a:r>
          </a:p>
          <a:p>
            <a:pPr>
              <a:buNone/>
            </a:pPr>
            <a:r>
              <a:rPr lang="tr-TR" sz="3600" dirty="0" smtClean="0"/>
              <a:t>	Seçilen kalem ile ekranda elips çizer.</a:t>
            </a:r>
          </a:p>
          <a:p>
            <a:pPr>
              <a:buNone/>
            </a:pPr>
            <a:r>
              <a:rPr lang="tr-TR" sz="3600" dirty="0" smtClean="0"/>
              <a:t>	</a:t>
            </a:r>
            <a:r>
              <a:rPr lang="tr-TR" sz="3600" dirty="0" err="1" smtClean="0"/>
              <a:t>DrawEllipse</a:t>
            </a:r>
            <a:r>
              <a:rPr lang="tr-TR" sz="3600" dirty="0" smtClean="0"/>
              <a:t>(x, y, </a:t>
            </a:r>
            <a:r>
              <a:rPr lang="tr-TR" sz="3600" dirty="0" err="1" smtClean="0"/>
              <a:t>width</a:t>
            </a:r>
            <a:r>
              <a:rPr lang="tr-TR" sz="3600" dirty="0" smtClean="0"/>
              <a:t>, </a:t>
            </a:r>
            <a:r>
              <a:rPr lang="tr-TR" sz="3600" dirty="0" err="1" smtClean="0"/>
              <a:t>height</a:t>
            </a:r>
            <a:r>
              <a:rPr lang="tr-TR" sz="3600" dirty="0" smtClean="0"/>
              <a:t>) şeklinde kullanılır.</a:t>
            </a:r>
          </a:p>
          <a:p>
            <a:pPr>
              <a:buNone/>
            </a:pPr>
            <a:r>
              <a:rPr lang="tr-TR" sz="3600" dirty="0" smtClean="0"/>
              <a:t>	</a:t>
            </a:r>
          </a:p>
          <a:p>
            <a:pPr>
              <a:buNone/>
            </a:pPr>
            <a:endParaRPr lang="tr-TR" sz="3600" dirty="0" smtClean="0"/>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691680" y="2204864"/>
            <a:ext cx="5328592" cy="4464496"/>
          </a:xfrm>
        </p:spPr>
        <p:txBody>
          <a:bodyPr>
            <a:noAutofit/>
          </a:bodyPr>
          <a:lstStyle/>
          <a:p>
            <a:pPr>
              <a:buNone/>
            </a:pPr>
            <a:r>
              <a:rPr lang="tr-TR" sz="4000" b="1" dirty="0" smtClean="0"/>
              <a:t>	</a:t>
            </a:r>
            <a:r>
              <a:rPr lang="tr-TR" sz="4000" b="1" u="sng" dirty="0" err="1" smtClean="0"/>
              <a:t>FillEllipse</a:t>
            </a:r>
            <a:r>
              <a:rPr lang="tr-TR" sz="4000" b="1" u="sng" dirty="0" smtClean="0"/>
              <a:t>:</a:t>
            </a:r>
          </a:p>
          <a:p>
            <a:pPr>
              <a:buNone/>
            </a:pPr>
            <a:r>
              <a:rPr lang="tr-TR" sz="4000" dirty="0" smtClean="0"/>
              <a:t>	</a:t>
            </a:r>
            <a:r>
              <a:rPr lang="en-US" sz="4000" dirty="0" err="1" smtClean="0"/>
              <a:t>Seçilen</a:t>
            </a:r>
            <a:r>
              <a:rPr lang="en-US" sz="4000" dirty="0" smtClean="0"/>
              <a:t> </a:t>
            </a:r>
            <a:r>
              <a:rPr lang="en-US" sz="4000" dirty="0" err="1" smtClean="0"/>
              <a:t>fırça</a:t>
            </a:r>
            <a:r>
              <a:rPr lang="en-US" sz="4000" dirty="0" smtClean="0"/>
              <a:t> </a:t>
            </a:r>
            <a:r>
              <a:rPr lang="en-US" sz="4000" dirty="0" err="1" smtClean="0"/>
              <a:t>ile</a:t>
            </a:r>
            <a:r>
              <a:rPr lang="en-US" sz="4000" dirty="0" smtClean="0"/>
              <a:t> </a:t>
            </a:r>
            <a:r>
              <a:rPr lang="en-US" sz="4000" dirty="0" err="1" smtClean="0"/>
              <a:t>ekrandaki</a:t>
            </a:r>
            <a:r>
              <a:rPr lang="en-US" sz="4000" dirty="0" smtClean="0"/>
              <a:t> </a:t>
            </a:r>
            <a:r>
              <a:rPr lang="tr-TR" sz="4000" dirty="0" smtClean="0"/>
              <a:t>elips</a:t>
            </a:r>
            <a:r>
              <a:rPr lang="en-US" sz="4000" dirty="0" err="1" smtClean="0"/>
              <a:t>i</a:t>
            </a:r>
            <a:r>
              <a:rPr lang="en-US" sz="4000" dirty="0" smtClean="0"/>
              <a:t> </a:t>
            </a:r>
            <a:r>
              <a:rPr lang="en-US" sz="4000" dirty="0" err="1" smtClean="0"/>
              <a:t>doldurur</a:t>
            </a:r>
            <a:r>
              <a:rPr lang="en-US" sz="4000" dirty="0" smtClean="0"/>
              <a:t>.</a:t>
            </a:r>
            <a:r>
              <a:rPr lang="tr-TR" sz="4000" dirty="0" smtClean="0"/>
              <a:t> </a:t>
            </a:r>
          </a:p>
          <a:p>
            <a:pPr>
              <a:buNone/>
            </a:pPr>
            <a:endParaRPr lang="tr-TR" sz="4000" dirty="0" smtClean="0"/>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Elips Çizmek ve İçini Doldurmak </a:t>
            </a:r>
            <a:endParaRPr lang="tr-TR" b="1" dirty="0"/>
          </a:p>
        </p:txBody>
      </p:sp>
      <p:sp>
        <p:nvSpPr>
          <p:cNvPr id="3" name="2 İçerik Yer Tutucusu"/>
          <p:cNvSpPr>
            <a:spLocks noGrp="1"/>
          </p:cNvSpPr>
          <p:nvPr>
            <p:ph sz="quarter" idx="1"/>
          </p:nvPr>
        </p:nvSpPr>
        <p:spPr/>
        <p:txBody>
          <a:bodyPr/>
          <a:lstStyle/>
          <a:p>
            <a:r>
              <a:rPr lang="tr-TR" dirty="0" smtClean="0"/>
              <a:t>Elipsler, yalnızca genel bir daire biçimidir. Daireler çizmek isterseniz, aynı genişliği ve yüksekliği belirtmeniz gerekir.</a:t>
            </a:r>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323528" y="2132856"/>
            <a:ext cx="8640960" cy="1728192"/>
          </a:xfrm>
          <a:prstGeom prst="rect">
            <a:avLst/>
          </a:prstGeom>
          <a:noFill/>
          <a:ln w="9525">
            <a:noFill/>
            <a:miter lim="800000"/>
            <a:headEnd/>
            <a:tailEnd/>
          </a:ln>
        </p:spPr>
      </p:pic>
      <p:pic>
        <p:nvPicPr>
          <p:cNvPr id="6" name="Picture 96"/>
          <p:cNvPicPr/>
          <p:nvPr/>
        </p:nvPicPr>
        <p:blipFill>
          <a:blip r:embed="rId4" cstate="print"/>
          <a:srcRect/>
          <a:stretch>
            <a:fillRect/>
          </a:stretch>
        </p:blipFill>
        <p:spPr bwMode="auto">
          <a:xfrm>
            <a:off x="3131840" y="3861048"/>
            <a:ext cx="3057610" cy="248430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Elips Çizmek ve İçini Doldurmak </a:t>
            </a:r>
            <a:endParaRPr lang="tr-TR" b="1" dirty="0"/>
          </a:p>
        </p:txBody>
      </p:sp>
      <p:pic>
        <p:nvPicPr>
          <p:cNvPr id="2050" name="Picture 2"/>
          <p:cNvPicPr>
            <a:picLocks noChangeAspect="1" noChangeArrowheads="1"/>
          </p:cNvPicPr>
          <p:nvPr/>
        </p:nvPicPr>
        <p:blipFill>
          <a:blip r:embed="rId3" cstate="print"/>
          <a:srcRect/>
          <a:stretch>
            <a:fillRect/>
          </a:stretch>
        </p:blipFill>
        <p:spPr bwMode="auto">
          <a:xfrm>
            <a:off x="323528" y="1484784"/>
            <a:ext cx="8640960" cy="1728192"/>
          </a:xfrm>
          <a:prstGeom prst="rect">
            <a:avLst/>
          </a:prstGeom>
          <a:noFill/>
          <a:ln w="9525">
            <a:noFill/>
            <a:miter lim="800000"/>
            <a:headEnd/>
            <a:tailEnd/>
          </a:ln>
        </p:spPr>
      </p:pic>
      <p:pic>
        <p:nvPicPr>
          <p:cNvPr id="6" name="Picture 96"/>
          <p:cNvPicPr/>
          <p:nvPr/>
        </p:nvPicPr>
        <p:blipFill>
          <a:blip r:embed="rId4" cstate="print"/>
          <a:srcRect/>
          <a:stretch>
            <a:fillRect/>
          </a:stretch>
        </p:blipFill>
        <p:spPr bwMode="auto">
          <a:xfrm>
            <a:off x="2699792" y="3212976"/>
            <a:ext cx="3855237" cy="3132381"/>
          </a:xfrm>
          <a:prstGeom prst="rect">
            <a:avLst/>
          </a:prstGeom>
          <a:noFill/>
          <a:ln w="9525">
            <a:noFill/>
            <a:miter lim="800000"/>
            <a:headEnd/>
            <a:tailEnd/>
          </a:ln>
        </p:spPr>
      </p:pic>
      <p:pic>
        <p:nvPicPr>
          <p:cNvPr id="7" name="6 Resim" descr="kalem.gif"/>
          <p:cNvPicPr>
            <a:picLocks noChangeAspect="1"/>
          </p:cNvPicPr>
          <p:nvPr/>
        </p:nvPicPr>
        <p:blipFill>
          <a:blip r:embed="rId5" cstate="print"/>
          <a:stretch>
            <a:fillRect/>
          </a:stretch>
        </p:blipFill>
        <p:spPr>
          <a:xfrm>
            <a:off x="7319850" y="2"/>
            <a:ext cx="1824149" cy="1916830"/>
          </a:xfrm>
          <a:prstGeom prst="rect">
            <a:avLst/>
          </a:prstGeom>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Şekillerle Eğlence</a:t>
            </a:r>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Şekillerle Eğlence</a:t>
            </a:r>
            <a:endParaRPr lang="tr-TR" b="1" dirty="0"/>
          </a:p>
        </p:txBody>
      </p:sp>
      <p:sp>
        <p:nvSpPr>
          <p:cNvPr id="3" name="2 İçerik Yer Tutucusu"/>
          <p:cNvSpPr>
            <a:spLocks noGrp="1"/>
          </p:cNvSpPr>
          <p:nvPr>
            <p:ph sz="quarter" idx="1"/>
          </p:nvPr>
        </p:nvSpPr>
        <p:spPr>
          <a:xfrm>
            <a:off x="457200" y="1219200"/>
            <a:ext cx="8363272" cy="3217912"/>
          </a:xfrm>
        </p:spPr>
        <p:txBody>
          <a:bodyPr/>
          <a:lstStyle/>
          <a:p>
            <a:r>
              <a:rPr lang="tr-TR" dirty="0" smtClean="0"/>
              <a:t>Bu bölümde, şu ana kadar öğrendiklerimizle biraz eğleneceğiz. Bu bölüm, bazı hoş görünümlü programlar yaratmak için, şu anda kadar öğrendiklerinizi birleştirmenin bazı ilginç yöntemlerini gösteren örnekler içerir.</a:t>
            </a:r>
          </a:p>
        </p:txBody>
      </p:sp>
      <p:pic>
        <p:nvPicPr>
          <p:cNvPr id="4" name="Picture 99"/>
          <p:cNvPicPr/>
          <p:nvPr/>
        </p:nvPicPr>
        <p:blipFill>
          <a:blip r:embed="rId2" cstate="print"/>
          <a:srcRect/>
          <a:stretch>
            <a:fillRect/>
          </a:stretch>
        </p:blipFill>
        <p:spPr bwMode="auto">
          <a:xfrm>
            <a:off x="179512" y="3356992"/>
            <a:ext cx="2448272" cy="2702636"/>
          </a:xfrm>
          <a:prstGeom prst="rect">
            <a:avLst/>
          </a:prstGeom>
          <a:noFill/>
          <a:ln w="9525">
            <a:noFill/>
            <a:miter lim="800000"/>
            <a:headEnd/>
            <a:tailEnd/>
          </a:ln>
        </p:spPr>
      </p:pic>
      <p:pic>
        <p:nvPicPr>
          <p:cNvPr id="5" name="Picture 102"/>
          <p:cNvPicPr/>
          <p:nvPr/>
        </p:nvPicPr>
        <p:blipFill>
          <a:blip r:embed="rId3" cstate="print"/>
          <a:srcRect/>
          <a:stretch>
            <a:fillRect/>
          </a:stretch>
        </p:blipFill>
        <p:spPr bwMode="auto">
          <a:xfrm>
            <a:off x="2915816" y="3356992"/>
            <a:ext cx="2413539" cy="2664296"/>
          </a:xfrm>
          <a:prstGeom prst="rect">
            <a:avLst/>
          </a:prstGeom>
          <a:noFill/>
          <a:ln w="9525">
            <a:noFill/>
            <a:miter lim="800000"/>
            <a:headEnd/>
            <a:tailEnd/>
          </a:ln>
        </p:spPr>
      </p:pic>
      <p:pic>
        <p:nvPicPr>
          <p:cNvPr id="6" name="Picture 105"/>
          <p:cNvPicPr/>
          <p:nvPr/>
        </p:nvPicPr>
        <p:blipFill>
          <a:blip r:embed="rId4" cstate="print"/>
          <a:srcRect/>
          <a:stretch>
            <a:fillRect/>
          </a:stretch>
        </p:blipFill>
        <p:spPr bwMode="auto">
          <a:xfrm>
            <a:off x="5519597" y="3356992"/>
            <a:ext cx="3624403" cy="271830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251520" y="3933056"/>
            <a:ext cx="8753224" cy="2232248"/>
          </a:xfrm>
          <a:prstGeom prst="rect">
            <a:avLst/>
          </a:prstGeom>
          <a:noFill/>
          <a:ln w="9525">
            <a:noFill/>
            <a:miter lim="800000"/>
            <a:headEnd/>
            <a:tailEnd/>
          </a:ln>
        </p:spPr>
      </p:pic>
      <p:sp>
        <p:nvSpPr>
          <p:cNvPr id="2" name="1 Başlık"/>
          <p:cNvSpPr>
            <a:spLocks noGrp="1"/>
          </p:cNvSpPr>
          <p:nvPr>
            <p:ph type="title"/>
          </p:nvPr>
        </p:nvSpPr>
        <p:spPr/>
        <p:txBody>
          <a:bodyPr>
            <a:normAutofit/>
          </a:bodyPr>
          <a:lstStyle/>
          <a:p>
            <a:r>
              <a:rPr lang="tr-TR" b="1" dirty="0" smtClean="0"/>
              <a:t>İç İçe Kareler</a:t>
            </a:r>
            <a:endParaRPr lang="tr-TR" dirty="0"/>
          </a:p>
        </p:txBody>
      </p:sp>
      <p:sp>
        <p:nvSpPr>
          <p:cNvPr id="3" name="2 İçerik Yer Tutucusu"/>
          <p:cNvSpPr>
            <a:spLocks noGrp="1"/>
          </p:cNvSpPr>
          <p:nvPr>
            <p:ph sz="quarter" idx="1"/>
          </p:nvPr>
        </p:nvSpPr>
        <p:spPr>
          <a:xfrm>
            <a:off x="457200" y="1219200"/>
            <a:ext cx="5194920" cy="4937760"/>
          </a:xfrm>
        </p:spPr>
        <p:txBody>
          <a:bodyPr/>
          <a:lstStyle/>
          <a:p>
            <a:endParaRPr lang="tr-TR" dirty="0" smtClean="0"/>
          </a:p>
          <a:p>
            <a:r>
              <a:rPr lang="tr-TR" dirty="0" smtClean="0"/>
              <a:t>Bir döngü içerisinde boyutları gittikçe artan kareler çizelim.</a:t>
            </a:r>
          </a:p>
          <a:p>
            <a:endParaRPr lang="tr-TR" dirty="0"/>
          </a:p>
        </p:txBody>
      </p:sp>
      <p:pic>
        <p:nvPicPr>
          <p:cNvPr id="5" name="Picture 99"/>
          <p:cNvPicPr/>
          <p:nvPr/>
        </p:nvPicPr>
        <p:blipFill>
          <a:blip r:embed="rId4" cstate="print"/>
          <a:srcRect/>
          <a:stretch>
            <a:fillRect/>
          </a:stretch>
        </p:blipFill>
        <p:spPr bwMode="auto">
          <a:xfrm>
            <a:off x="6212934" y="2276872"/>
            <a:ext cx="2729857" cy="3013478"/>
          </a:xfrm>
          <a:prstGeom prst="rect">
            <a:avLst/>
          </a:prstGeom>
          <a:noFill/>
          <a:ln w="9525">
            <a:noFill/>
            <a:miter lim="800000"/>
            <a:headEnd/>
            <a:tailEnd/>
          </a:ln>
        </p:spPr>
      </p:pic>
      <p:pic>
        <p:nvPicPr>
          <p:cNvPr id="6" name="5 Resim" descr="kalem.gif"/>
          <p:cNvPicPr>
            <a:picLocks noChangeAspect="1"/>
          </p:cNvPicPr>
          <p:nvPr/>
        </p:nvPicPr>
        <p:blipFill>
          <a:blip r:embed="rId5" cstate="print"/>
          <a:stretch>
            <a:fillRect/>
          </a:stretch>
        </p:blipFill>
        <p:spPr>
          <a:xfrm>
            <a:off x="7164288" y="2"/>
            <a:ext cx="1979711" cy="2080296"/>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395536" y="2060848"/>
            <a:ext cx="6696744" cy="4032448"/>
          </a:xfrm>
        </p:spPr>
        <p:txBody>
          <a:bodyPr>
            <a:noAutofit/>
          </a:bodyPr>
          <a:lstStyle/>
          <a:p>
            <a:pPr>
              <a:buNone/>
            </a:pPr>
            <a:r>
              <a:rPr lang="tr-TR" sz="3600" b="1" dirty="0" smtClean="0"/>
              <a:t>	</a:t>
            </a:r>
            <a:r>
              <a:rPr lang="tr-TR" sz="3600" b="1" u="sng" dirty="0" smtClean="0"/>
              <a:t>İlk Programımız:</a:t>
            </a:r>
          </a:p>
          <a:p>
            <a:pPr>
              <a:buNone/>
            </a:pPr>
            <a:r>
              <a:rPr lang="tr-TR" sz="2900" dirty="0" err="1" smtClean="0"/>
              <a:t>TextWindow</a:t>
            </a:r>
            <a:r>
              <a:rPr lang="tr-TR" sz="2900" dirty="0" smtClean="0"/>
              <a:t>.</a:t>
            </a:r>
            <a:r>
              <a:rPr lang="tr-TR" sz="2900" dirty="0" err="1" smtClean="0"/>
              <a:t>WriteLine</a:t>
            </a:r>
            <a:r>
              <a:rPr lang="tr-TR" sz="2900" dirty="0" smtClean="0"/>
              <a:t>("Merhaba Dünya")</a:t>
            </a:r>
          </a:p>
          <a:p>
            <a:pPr>
              <a:buNone/>
            </a:pPr>
            <a:r>
              <a:rPr lang="tr-TR" sz="3600" b="1" dirty="0" smtClean="0"/>
              <a:t>	</a:t>
            </a:r>
            <a:r>
              <a:rPr lang="tr-TR" sz="3600" dirty="0" smtClean="0"/>
              <a:t> </a:t>
            </a:r>
          </a:p>
          <a:p>
            <a:pPr>
              <a:buNone/>
            </a:pPr>
            <a:endParaRPr lang="tr-TR" sz="3600" dirty="0" smtClean="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İç İçe Daireler</a:t>
            </a:r>
            <a:endParaRPr lang="tr-TR" dirty="0"/>
          </a:p>
        </p:txBody>
      </p:sp>
      <p:sp>
        <p:nvSpPr>
          <p:cNvPr id="3" name="2 İçerik Yer Tutucusu"/>
          <p:cNvSpPr>
            <a:spLocks noGrp="1"/>
          </p:cNvSpPr>
          <p:nvPr>
            <p:ph sz="quarter" idx="1"/>
          </p:nvPr>
        </p:nvSpPr>
        <p:spPr>
          <a:xfrm>
            <a:off x="457200" y="1219200"/>
            <a:ext cx="5698976" cy="4937760"/>
          </a:xfrm>
        </p:spPr>
        <p:txBody>
          <a:bodyPr/>
          <a:lstStyle/>
          <a:p>
            <a:endParaRPr lang="tr-TR" dirty="0" smtClean="0"/>
          </a:p>
          <a:p>
            <a:r>
              <a:rPr lang="tr-TR" dirty="0" smtClean="0"/>
              <a:t>Bir önceki programa benzer olarak bu program, kareler yerine daireler çizer.</a:t>
            </a:r>
          </a:p>
          <a:p>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123692" y="3789040"/>
            <a:ext cx="8988181" cy="2380853"/>
          </a:xfrm>
          <a:prstGeom prst="rect">
            <a:avLst/>
          </a:prstGeom>
          <a:noFill/>
          <a:ln w="9525">
            <a:noFill/>
            <a:miter lim="800000"/>
            <a:headEnd/>
            <a:tailEnd/>
          </a:ln>
        </p:spPr>
      </p:pic>
      <p:pic>
        <p:nvPicPr>
          <p:cNvPr id="5" name="Picture 102"/>
          <p:cNvPicPr/>
          <p:nvPr/>
        </p:nvPicPr>
        <p:blipFill>
          <a:blip r:embed="rId4" cstate="print"/>
          <a:srcRect/>
          <a:stretch>
            <a:fillRect/>
          </a:stretch>
        </p:blipFill>
        <p:spPr bwMode="auto">
          <a:xfrm>
            <a:off x="6472164" y="1268760"/>
            <a:ext cx="2348308"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İç İçe Daireler</a:t>
            </a:r>
            <a:endParaRPr lang="tr-TR" b="1" dirty="0"/>
          </a:p>
        </p:txBody>
      </p:sp>
      <p:sp>
        <p:nvSpPr>
          <p:cNvPr id="3" name="2 İçerik Yer Tutucusu"/>
          <p:cNvSpPr>
            <a:spLocks noGrp="1"/>
          </p:cNvSpPr>
          <p:nvPr>
            <p:ph sz="quarter" idx="1"/>
          </p:nvPr>
        </p:nvSpPr>
        <p:spPr>
          <a:xfrm>
            <a:off x="457200" y="1219200"/>
            <a:ext cx="6491064" cy="4937760"/>
          </a:xfrm>
        </p:spPr>
        <p:txBody>
          <a:bodyPr/>
          <a:lstStyle/>
          <a:p>
            <a:endParaRPr lang="tr-TR" dirty="0" smtClean="0"/>
          </a:p>
          <a:p>
            <a:r>
              <a:rPr lang="tr-TR" dirty="0" smtClean="0"/>
              <a:t>Az önce yazdığımız programda “</a:t>
            </a:r>
            <a:r>
              <a:rPr lang="tr-TR" dirty="0" err="1" smtClean="0"/>
              <a:t>DrawRectangle</a:t>
            </a:r>
            <a:r>
              <a:rPr lang="tr-TR" dirty="0" smtClean="0"/>
              <a:t>” yerine “</a:t>
            </a:r>
            <a:r>
              <a:rPr lang="tr-TR" dirty="0" err="1" smtClean="0"/>
              <a:t>DrawEllipse</a:t>
            </a:r>
            <a:r>
              <a:rPr lang="tr-TR" dirty="0" smtClean="0"/>
              <a:t>” yazarsak, kare yerine daire çizmiş oluruz.</a:t>
            </a:r>
            <a:endParaRPr lang="tr-TR" dirty="0"/>
          </a:p>
        </p:txBody>
      </p:sp>
      <p:pic>
        <p:nvPicPr>
          <p:cNvPr id="4" name="3 Resim" descr="kalem.gif"/>
          <p:cNvPicPr>
            <a:picLocks noChangeAspect="1"/>
          </p:cNvPicPr>
          <p:nvPr/>
        </p:nvPicPr>
        <p:blipFill>
          <a:blip r:embed="rId2" cstate="print"/>
          <a:stretch>
            <a:fillRect/>
          </a:stretch>
        </p:blipFill>
        <p:spPr>
          <a:xfrm>
            <a:off x="6429008" y="2"/>
            <a:ext cx="2714991" cy="2852934"/>
          </a:xfrm>
          <a:prstGeom prst="rect">
            <a:avLst/>
          </a:prstGeom>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Rastgele Daireler</a:t>
            </a:r>
            <a:endParaRPr lang="tr-TR" dirty="0"/>
          </a:p>
        </p:txBody>
      </p:sp>
      <p:sp>
        <p:nvSpPr>
          <p:cNvPr id="3" name="2 İçerik Yer Tutucusu"/>
          <p:cNvSpPr>
            <a:spLocks noGrp="1"/>
          </p:cNvSpPr>
          <p:nvPr>
            <p:ph sz="quarter" idx="1"/>
          </p:nvPr>
        </p:nvSpPr>
        <p:spPr>
          <a:xfrm>
            <a:off x="169168" y="1124744"/>
            <a:ext cx="5194920" cy="4937760"/>
          </a:xfrm>
        </p:spPr>
        <p:txBody>
          <a:bodyPr>
            <a:normAutofit/>
          </a:bodyPr>
          <a:lstStyle/>
          <a:p>
            <a:pPr>
              <a:buNone/>
            </a:pPr>
            <a:r>
              <a:rPr lang="tr-TR" dirty="0" smtClean="0"/>
              <a:t>	Bu program, fırçanın rengini rastgele seçmek için </a:t>
            </a:r>
            <a:r>
              <a:rPr lang="tr-TR" i="1" dirty="0" err="1" smtClean="0"/>
              <a:t>GraphicsWindow</a:t>
            </a:r>
            <a:r>
              <a:rPr lang="tr-TR" dirty="0" smtClean="0"/>
              <a:t>.</a:t>
            </a:r>
            <a:r>
              <a:rPr lang="tr-TR" dirty="0" err="1" smtClean="0"/>
              <a:t>GetRandomColor</a:t>
            </a:r>
            <a:r>
              <a:rPr lang="tr-TR" dirty="0" smtClean="0"/>
              <a:t> işlemini ve sonra da dairelerin x ve y koordinatlarını seçmek için </a:t>
            </a:r>
            <a:r>
              <a:rPr lang="tr-TR" dirty="0" err="1" smtClean="0"/>
              <a:t>Math</a:t>
            </a:r>
            <a:r>
              <a:rPr lang="tr-TR" dirty="0" smtClean="0"/>
              <a:t>.</a:t>
            </a:r>
            <a:r>
              <a:rPr lang="tr-TR" i="1" dirty="0" err="1" smtClean="0"/>
              <a:t>GetRandomNumber</a:t>
            </a:r>
            <a:r>
              <a:rPr lang="tr-TR" dirty="0" smtClean="0"/>
              <a:t> işlemini kullanır. Bu iki işlem, çalıştıkları her seferde farklı sonuçlar verir.</a:t>
            </a:r>
          </a:p>
          <a:p>
            <a:endParaRPr lang="tr-TR" dirty="0"/>
          </a:p>
        </p:txBody>
      </p:sp>
      <p:pic>
        <p:nvPicPr>
          <p:cNvPr id="3075" name="Picture 3"/>
          <p:cNvPicPr>
            <a:picLocks noChangeAspect="1" noChangeArrowheads="1"/>
          </p:cNvPicPr>
          <p:nvPr/>
        </p:nvPicPr>
        <p:blipFill>
          <a:blip r:embed="rId3" cstate="print"/>
          <a:srcRect/>
          <a:stretch>
            <a:fillRect/>
          </a:stretch>
        </p:blipFill>
        <p:spPr bwMode="auto">
          <a:xfrm>
            <a:off x="179511" y="4509120"/>
            <a:ext cx="8788325" cy="2304256"/>
          </a:xfrm>
          <a:prstGeom prst="rect">
            <a:avLst/>
          </a:prstGeom>
          <a:noFill/>
          <a:ln w="9525">
            <a:noFill/>
            <a:miter lim="800000"/>
            <a:headEnd/>
            <a:tailEnd/>
          </a:ln>
        </p:spPr>
      </p:pic>
      <p:pic>
        <p:nvPicPr>
          <p:cNvPr id="6" name="Picture 105"/>
          <p:cNvPicPr/>
          <p:nvPr/>
        </p:nvPicPr>
        <p:blipFill>
          <a:blip r:embed="rId4" cstate="print"/>
          <a:srcRect/>
          <a:stretch>
            <a:fillRect/>
          </a:stretch>
        </p:blipFill>
        <p:spPr bwMode="auto">
          <a:xfrm>
            <a:off x="5388091" y="1484784"/>
            <a:ext cx="3648405" cy="273630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Rastgele Daireler</a:t>
            </a:r>
            <a:endParaRPr lang="tr-TR" dirty="0"/>
          </a:p>
        </p:txBody>
      </p:sp>
      <p:sp>
        <p:nvSpPr>
          <p:cNvPr id="3" name="2 İçerik Yer Tutucusu"/>
          <p:cNvSpPr>
            <a:spLocks noGrp="1"/>
          </p:cNvSpPr>
          <p:nvPr>
            <p:ph sz="quarter" idx="1"/>
          </p:nvPr>
        </p:nvSpPr>
        <p:spPr>
          <a:xfrm>
            <a:off x="169168" y="1124744"/>
            <a:ext cx="5194920" cy="4937760"/>
          </a:xfrm>
        </p:spPr>
        <p:txBody>
          <a:bodyPr>
            <a:normAutofit/>
          </a:bodyPr>
          <a:lstStyle/>
          <a:p>
            <a:pPr>
              <a:buNone/>
            </a:pPr>
            <a:r>
              <a:rPr lang="tr-TR" dirty="0" smtClean="0"/>
              <a:t>	</a:t>
            </a:r>
          </a:p>
          <a:p>
            <a:endParaRPr lang="tr-TR" dirty="0"/>
          </a:p>
        </p:txBody>
      </p:sp>
      <p:pic>
        <p:nvPicPr>
          <p:cNvPr id="3075" name="Picture 3"/>
          <p:cNvPicPr>
            <a:picLocks noChangeAspect="1" noChangeArrowheads="1"/>
          </p:cNvPicPr>
          <p:nvPr/>
        </p:nvPicPr>
        <p:blipFill>
          <a:blip r:embed="rId3" cstate="print"/>
          <a:srcRect/>
          <a:stretch>
            <a:fillRect/>
          </a:stretch>
        </p:blipFill>
        <p:spPr bwMode="auto">
          <a:xfrm>
            <a:off x="35496" y="2708920"/>
            <a:ext cx="9062960" cy="2376264"/>
          </a:xfrm>
          <a:prstGeom prst="rect">
            <a:avLst/>
          </a:prstGeom>
          <a:noFill/>
          <a:ln w="9525">
            <a:noFill/>
            <a:miter lim="800000"/>
            <a:headEnd/>
            <a:tailEnd/>
          </a:ln>
        </p:spPr>
      </p:pic>
      <p:pic>
        <p:nvPicPr>
          <p:cNvPr id="7" name="6 Resim" descr="kalem.gif"/>
          <p:cNvPicPr>
            <a:picLocks noChangeAspect="1"/>
          </p:cNvPicPr>
          <p:nvPr/>
        </p:nvPicPr>
        <p:blipFill>
          <a:blip r:embed="rId4" cstate="print"/>
          <a:stretch>
            <a:fillRect/>
          </a:stretch>
        </p:blipFill>
        <p:spPr>
          <a:xfrm>
            <a:off x="6429008" y="2"/>
            <a:ext cx="2714991" cy="2852934"/>
          </a:xfrm>
          <a:prstGeom prst="rect">
            <a:avLst/>
          </a:prstGeom>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87624" y="2564904"/>
            <a:ext cx="4896544" cy="2448272"/>
          </a:xfrm>
        </p:spPr>
        <p:txBody>
          <a:bodyPr>
            <a:noAutofit/>
          </a:bodyPr>
          <a:lstStyle/>
          <a:p>
            <a:pPr>
              <a:buNone/>
            </a:pPr>
            <a:r>
              <a:rPr lang="tr-TR" sz="4000" b="1" dirty="0" smtClean="0"/>
              <a:t>	</a:t>
            </a:r>
            <a:r>
              <a:rPr lang="tr-TR" sz="4000" b="1" u="sng" dirty="0" err="1" smtClean="0"/>
              <a:t>GetRandomColor</a:t>
            </a:r>
            <a:r>
              <a:rPr lang="tr-TR" sz="4000" b="1" u="sng" dirty="0" smtClean="0"/>
              <a:t>:</a:t>
            </a:r>
          </a:p>
          <a:p>
            <a:pPr>
              <a:buNone/>
            </a:pPr>
            <a:r>
              <a:rPr lang="tr-TR" sz="4000" dirty="0" smtClean="0"/>
              <a:t>	Rastgele bir renk seçer.</a:t>
            </a:r>
          </a:p>
          <a:p>
            <a:pPr>
              <a:buNone/>
            </a:pPr>
            <a:endParaRPr lang="tr-TR" sz="4000" dirty="0" smtClean="0"/>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043608" y="2348880"/>
            <a:ext cx="5760640" cy="2448272"/>
          </a:xfrm>
        </p:spPr>
        <p:txBody>
          <a:bodyPr>
            <a:noAutofit/>
          </a:bodyPr>
          <a:lstStyle/>
          <a:p>
            <a:pPr>
              <a:buNone/>
            </a:pPr>
            <a:r>
              <a:rPr lang="tr-TR" sz="4000" b="1" dirty="0" smtClean="0"/>
              <a:t>	</a:t>
            </a:r>
            <a:r>
              <a:rPr lang="tr-TR" sz="4000" b="1" u="sng" dirty="0" err="1" smtClean="0"/>
              <a:t>GetRandomNumber</a:t>
            </a:r>
            <a:r>
              <a:rPr lang="tr-TR" sz="4000" b="1" u="sng" dirty="0" smtClean="0"/>
              <a:t>:</a:t>
            </a:r>
          </a:p>
          <a:p>
            <a:pPr>
              <a:buNone/>
            </a:pPr>
            <a:r>
              <a:rPr lang="tr-TR" sz="4000" dirty="0" smtClean="0"/>
              <a:t>	</a:t>
            </a:r>
            <a:r>
              <a:rPr lang="en-US" sz="4000" dirty="0" smtClean="0">
                <a:latin typeface="Arial" pitchFamily="34" charset="0"/>
                <a:cs typeface="Arial" pitchFamily="34" charset="0"/>
              </a:rPr>
              <a:t>1</a:t>
            </a:r>
            <a:r>
              <a:rPr lang="en-US" sz="4000" dirty="0" smtClean="0"/>
              <a:t> </a:t>
            </a:r>
            <a:r>
              <a:rPr lang="en-US" sz="4000" dirty="0" err="1" smtClean="0"/>
              <a:t>ile</a:t>
            </a:r>
            <a:r>
              <a:rPr lang="en-US" sz="4000" dirty="0" smtClean="0"/>
              <a:t> </a:t>
            </a:r>
            <a:r>
              <a:rPr lang="en-US" sz="4000" dirty="0" err="1" smtClean="0"/>
              <a:t>belirtilen</a:t>
            </a:r>
            <a:r>
              <a:rPr lang="en-US" sz="4000" dirty="0" smtClean="0"/>
              <a:t> </a:t>
            </a:r>
            <a:r>
              <a:rPr lang="en-US" sz="4000" dirty="0" err="1" smtClean="0"/>
              <a:t>sayı</a:t>
            </a:r>
            <a:r>
              <a:rPr lang="en-US" sz="4000" dirty="0" smtClean="0"/>
              <a:t> </a:t>
            </a:r>
            <a:r>
              <a:rPr lang="en-US" sz="4000" dirty="0" err="1" smtClean="0"/>
              <a:t>aralığında</a:t>
            </a:r>
            <a:r>
              <a:rPr lang="en-US" sz="4000" dirty="0" smtClean="0"/>
              <a:t> </a:t>
            </a:r>
            <a:r>
              <a:rPr lang="en-US" sz="4000" dirty="0" err="1" smtClean="0"/>
              <a:t>rastgele</a:t>
            </a:r>
            <a:r>
              <a:rPr lang="en-US" sz="4000" dirty="0" smtClean="0"/>
              <a:t> </a:t>
            </a:r>
            <a:r>
              <a:rPr lang="en-US" sz="4000" dirty="0" err="1" smtClean="0"/>
              <a:t>sayı</a:t>
            </a:r>
            <a:r>
              <a:rPr lang="en-US" sz="4000" dirty="0" smtClean="0"/>
              <a:t> </a:t>
            </a:r>
            <a:r>
              <a:rPr lang="en-US" sz="4000" dirty="0" err="1" smtClean="0"/>
              <a:t>üretir</a:t>
            </a:r>
            <a:r>
              <a:rPr lang="en-US" sz="4000" dirty="0" smtClean="0"/>
              <a:t>.</a:t>
            </a:r>
            <a:endParaRPr lang="tr-TR" sz="4000" dirty="0" smtClean="0"/>
          </a:p>
          <a:p>
            <a:pPr>
              <a:buNone/>
            </a:pPr>
            <a:endParaRPr lang="tr-TR" sz="4000" dirty="0" smtClean="0"/>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err="1" smtClean="0"/>
              <a:t>Turtle</a:t>
            </a:r>
            <a:r>
              <a:rPr lang="tr-TR" sz="3600" b="1" dirty="0" smtClean="0"/>
              <a:t> </a:t>
            </a:r>
            <a:r>
              <a:rPr lang="tr-TR" sz="3600" b="1" dirty="0" err="1" smtClean="0"/>
              <a:t>Graphics</a:t>
            </a:r>
            <a:endParaRPr lang="tr-TR" sz="3600" b="1" dirty="0" smtClean="0"/>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t>Turtle</a:t>
            </a:r>
            <a:endParaRPr lang="tr-TR" dirty="0"/>
          </a:p>
        </p:txBody>
      </p:sp>
      <p:sp>
        <p:nvSpPr>
          <p:cNvPr id="3" name="2 İçerik Yer Tutucusu"/>
          <p:cNvSpPr>
            <a:spLocks noGrp="1"/>
          </p:cNvSpPr>
          <p:nvPr>
            <p:ph sz="quarter" idx="1"/>
          </p:nvPr>
        </p:nvSpPr>
        <p:spPr>
          <a:xfrm>
            <a:off x="457200" y="1219200"/>
            <a:ext cx="6131024" cy="4937760"/>
          </a:xfrm>
        </p:spPr>
        <p:txBody>
          <a:bodyPr>
            <a:normAutofit/>
          </a:bodyPr>
          <a:lstStyle/>
          <a:p>
            <a:r>
              <a:rPr lang="tr-TR" dirty="0" err="1" smtClean="0"/>
              <a:t>Small</a:t>
            </a:r>
            <a:r>
              <a:rPr lang="tr-TR" dirty="0" smtClean="0"/>
              <a:t> </a:t>
            </a:r>
            <a:r>
              <a:rPr lang="tr-TR" dirty="0" err="1" smtClean="0"/>
              <a:t>Basic’de</a:t>
            </a:r>
            <a:r>
              <a:rPr lang="tr-TR" dirty="0" smtClean="0"/>
              <a:t>, programların içerisindeki programlardan çağrılabilen pek çok komuta sahip olan bir </a:t>
            </a:r>
            <a:r>
              <a:rPr lang="tr-TR" b="1" dirty="0" err="1" smtClean="0"/>
              <a:t>Turtle</a:t>
            </a:r>
            <a:r>
              <a:rPr lang="tr-TR" b="1" dirty="0" smtClean="0"/>
              <a:t> </a:t>
            </a:r>
            <a:r>
              <a:rPr lang="tr-TR" dirty="0" smtClean="0"/>
              <a:t>(Kaplumbağa) nesnesi bulunur. </a:t>
            </a:r>
          </a:p>
          <a:p>
            <a:r>
              <a:rPr lang="tr-TR" dirty="0" smtClean="0"/>
              <a:t>Bu bölümde, kaplumbağayı ekranda grafikler çizmek için kullanacağız.</a:t>
            </a:r>
          </a:p>
          <a:p>
            <a:r>
              <a:rPr lang="tr-TR" dirty="0" smtClean="0"/>
              <a:t>Başlangıç olarak, kaplumbağanın ekranda görünür hale gelmesini sağlamamız gerekiyor. Bu tek satırlık basit bir programla yapılabilir.</a:t>
            </a:r>
          </a:p>
          <a:p>
            <a:pPr>
              <a:buNone/>
            </a:pPr>
            <a:endParaRPr lang="tr-TR" dirty="0" smtClean="0"/>
          </a:p>
        </p:txBody>
      </p:sp>
      <p:pic>
        <p:nvPicPr>
          <p:cNvPr id="4098" name="Picture 2"/>
          <p:cNvPicPr>
            <a:picLocks noChangeAspect="1" noChangeArrowheads="1"/>
          </p:cNvPicPr>
          <p:nvPr/>
        </p:nvPicPr>
        <p:blipFill>
          <a:blip r:embed="rId3" cstate="print"/>
          <a:srcRect l="25491" t="16502" r="26984" b="26568"/>
          <a:stretch>
            <a:fillRect/>
          </a:stretch>
        </p:blipFill>
        <p:spPr bwMode="auto">
          <a:xfrm>
            <a:off x="5287888" y="5353784"/>
            <a:ext cx="1152128" cy="1080120"/>
          </a:xfrm>
          <a:prstGeom prst="rect">
            <a:avLst/>
          </a:prstGeom>
          <a:noFill/>
          <a:ln w="9525">
            <a:noFill/>
            <a:miter lim="800000"/>
            <a:headEnd/>
            <a:tailEnd/>
          </a:ln>
        </p:spPr>
      </p:pic>
      <p:pic>
        <p:nvPicPr>
          <p:cNvPr id="4099" name="Picture 3"/>
          <p:cNvPicPr>
            <a:picLocks noChangeAspect="1" noChangeArrowheads="1"/>
          </p:cNvPicPr>
          <p:nvPr/>
        </p:nvPicPr>
        <p:blipFill>
          <a:blip r:embed="rId4" cstate="print"/>
          <a:srcRect/>
          <a:stretch>
            <a:fillRect/>
          </a:stretch>
        </p:blipFill>
        <p:spPr bwMode="auto">
          <a:xfrm>
            <a:off x="35496" y="5598034"/>
            <a:ext cx="5400600" cy="783293"/>
          </a:xfrm>
          <a:prstGeom prst="rect">
            <a:avLst/>
          </a:prstGeom>
          <a:noFill/>
          <a:ln w="9525">
            <a:noFill/>
            <a:miter lim="800000"/>
            <a:headEnd/>
            <a:tailEnd/>
          </a:ln>
        </p:spPr>
      </p:pic>
      <p:pic>
        <p:nvPicPr>
          <p:cNvPr id="4" name="Picture 2"/>
          <p:cNvPicPr>
            <a:picLocks noChangeAspect="1" noChangeArrowheads="1"/>
          </p:cNvPicPr>
          <p:nvPr/>
        </p:nvPicPr>
        <p:blipFill>
          <a:blip r:embed="rId5" cstate="print"/>
          <a:srcRect/>
          <a:stretch>
            <a:fillRect/>
          </a:stretch>
        </p:blipFill>
        <p:spPr bwMode="auto">
          <a:xfrm>
            <a:off x="6552619" y="-1"/>
            <a:ext cx="2591382" cy="68580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Turtle</a:t>
            </a:r>
            <a:endParaRPr lang="tr-TR" b="1" dirty="0"/>
          </a:p>
        </p:txBody>
      </p:sp>
      <p:sp>
        <p:nvSpPr>
          <p:cNvPr id="3" name="2 İçerik Yer Tutucusu"/>
          <p:cNvSpPr>
            <a:spLocks noGrp="1"/>
          </p:cNvSpPr>
          <p:nvPr>
            <p:ph sz="quarter" idx="1"/>
          </p:nvPr>
        </p:nvSpPr>
        <p:spPr>
          <a:xfrm>
            <a:off x="457200" y="1219200"/>
            <a:ext cx="3826768" cy="5234136"/>
          </a:xfrm>
        </p:spPr>
        <p:txBody>
          <a:bodyPr>
            <a:normAutofit/>
          </a:bodyPr>
          <a:lstStyle/>
          <a:p>
            <a:r>
              <a:rPr lang="tr-TR" dirty="0" smtClean="0"/>
              <a:t>Bu programı çalıştırdığınızda, merkezinde bir kaplumbağa bulunması dışında, tıpkı daha önceki bölümde gördüğümüz gibi beyaz bir pencerenin açıldığını göreceksiniz. Talimatlarımızı izleyecek ve çizmesini istediğimiz şeyi çizecek olan kaplumbağa budur.</a:t>
            </a:r>
          </a:p>
          <a:p>
            <a:endParaRPr lang="tr-TR" dirty="0"/>
          </a:p>
        </p:txBody>
      </p:sp>
      <p:pic>
        <p:nvPicPr>
          <p:cNvPr id="5" name="Picture 111"/>
          <p:cNvPicPr/>
          <p:nvPr/>
        </p:nvPicPr>
        <p:blipFill>
          <a:blip r:embed="rId2" cstate="print"/>
          <a:srcRect/>
          <a:stretch>
            <a:fillRect/>
          </a:stretch>
        </p:blipFill>
        <p:spPr bwMode="auto">
          <a:xfrm>
            <a:off x="4355976" y="2492896"/>
            <a:ext cx="4608512" cy="3456384"/>
          </a:xfrm>
          <a:prstGeom prst="rect">
            <a:avLst/>
          </a:prstGeom>
          <a:noFill/>
          <a:ln w="9525">
            <a:noFill/>
            <a:miter lim="800000"/>
            <a:headEnd/>
            <a:tailEnd/>
          </a:ln>
        </p:spPr>
      </p:pic>
      <p:pic>
        <p:nvPicPr>
          <p:cNvPr id="6" name="Picture 3"/>
          <p:cNvPicPr>
            <a:picLocks noChangeAspect="1" noChangeArrowheads="1"/>
          </p:cNvPicPr>
          <p:nvPr/>
        </p:nvPicPr>
        <p:blipFill>
          <a:blip r:embed="rId3" cstate="print"/>
          <a:srcRect/>
          <a:stretch>
            <a:fillRect/>
          </a:stretch>
        </p:blipFill>
        <p:spPr bwMode="auto">
          <a:xfrm>
            <a:off x="4374925" y="1549646"/>
            <a:ext cx="4517555" cy="6552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889248" y="908720"/>
            <a:ext cx="5987008" cy="5234136"/>
          </a:xfrm>
        </p:spPr>
        <p:txBody>
          <a:bodyPr>
            <a:normAutofit/>
          </a:bodyPr>
          <a:lstStyle/>
          <a:p>
            <a:pPr>
              <a:buNone/>
            </a:pPr>
            <a:r>
              <a:rPr lang="tr-TR" sz="4000" b="1" dirty="0" smtClean="0"/>
              <a:t>	</a:t>
            </a:r>
            <a:r>
              <a:rPr lang="tr-TR" sz="4000" b="1" u="sng" dirty="0" smtClean="0"/>
              <a:t>TURTLE:</a:t>
            </a:r>
          </a:p>
          <a:p>
            <a:pPr>
              <a:buNone/>
            </a:pPr>
            <a:r>
              <a:rPr lang="tr-TR" sz="4000" dirty="0" smtClean="0"/>
              <a:t>	Ekranda grafikler çizmek için kaplumbağa kullanacağız.  Kaplumbağanın ekranda görünmesi için aşağıdaki kodu yazalım:</a:t>
            </a:r>
          </a:p>
          <a:p>
            <a:endParaRPr lang="tr-TR" sz="4000" dirty="0"/>
          </a:p>
        </p:txBody>
      </p:sp>
      <p:pic>
        <p:nvPicPr>
          <p:cNvPr id="6" name="Picture 3"/>
          <p:cNvPicPr>
            <a:picLocks noChangeAspect="1" noChangeArrowheads="1"/>
          </p:cNvPicPr>
          <p:nvPr/>
        </p:nvPicPr>
        <p:blipFill>
          <a:blip r:embed="rId5" cstate="print"/>
          <a:srcRect/>
          <a:stretch>
            <a:fillRect/>
          </a:stretch>
        </p:blipFill>
        <p:spPr bwMode="auto">
          <a:xfrm>
            <a:off x="774526" y="5517232"/>
            <a:ext cx="5957714" cy="8640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800" dirty="0" smtClean="0">
                <a:solidFill>
                  <a:schemeClr val="tx1"/>
                </a:solidFill>
                <a:latin typeface="+mn-lt"/>
              </a:rPr>
              <a:t>Bu bizim ilk programımız. Eğer doğru yazdıysanız, aşağıdaki şekle benzer görünmelidir.</a:t>
            </a:r>
            <a:endParaRPr lang="tr-TR" sz="2800" b="1" dirty="0">
              <a:solidFill>
                <a:schemeClr val="tx1"/>
              </a:solidFill>
              <a:latin typeface="+mn-lt"/>
            </a:endParaRPr>
          </a:p>
        </p:txBody>
      </p:sp>
      <p:pic>
        <p:nvPicPr>
          <p:cNvPr id="3074" name="Picture 2"/>
          <p:cNvPicPr>
            <a:picLocks noChangeAspect="1" noChangeArrowheads="1"/>
          </p:cNvPicPr>
          <p:nvPr/>
        </p:nvPicPr>
        <p:blipFill>
          <a:blip r:embed="rId2" cstate="print"/>
          <a:srcRect/>
          <a:stretch>
            <a:fillRect/>
          </a:stretch>
        </p:blipFill>
        <p:spPr bwMode="auto">
          <a:xfrm>
            <a:off x="0" y="1203306"/>
            <a:ext cx="9143999" cy="5654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Hareket Ettirmek ve Şekiller Çizmek</a:t>
            </a:r>
            <a:endParaRPr lang="tr-TR" dirty="0"/>
          </a:p>
        </p:txBody>
      </p:sp>
      <p:sp>
        <p:nvSpPr>
          <p:cNvPr id="3" name="2 İçerik Yer Tutucusu"/>
          <p:cNvSpPr>
            <a:spLocks noGrp="1"/>
          </p:cNvSpPr>
          <p:nvPr>
            <p:ph sz="quarter" idx="1"/>
          </p:nvPr>
        </p:nvSpPr>
        <p:spPr>
          <a:xfrm>
            <a:off x="457200" y="1219200"/>
            <a:ext cx="6059016" cy="4937760"/>
          </a:xfrm>
        </p:spPr>
        <p:txBody>
          <a:bodyPr/>
          <a:lstStyle/>
          <a:p>
            <a:endParaRPr lang="tr-TR" dirty="0" smtClean="0"/>
          </a:p>
          <a:p>
            <a:r>
              <a:rPr lang="tr-TR" dirty="0" smtClean="0"/>
              <a:t>Kaplumbağanın anladığı talimatlardan birisi </a:t>
            </a:r>
            <a:r>
              <a:rPr lang="tr-TR" b="1" dirty="0" err="1" smtClean="0"/>
              <a:t>Move</a:t>
            </a:r>
            <a:r>
              <a:rPr lang="tr-TR" dirty="0" err="1" smtClean="0"/>
              <a:t>’dur</a:t>
            </a:r>
            <a:r>
              <a:rPr lang="tr-TR" dirty="0" smtClean="0"/>
              <a:t>. Bu işlem bir sayıyı girdi olarak alır. Bu sayı, kaplumbağaya ne kadar uzağa gitmesi gerektiğini söyler. Diyelim ki; aşağıdaki örnekte kaplumbağaya 100 piksel hareket etmesini söyleyeceğiz.</a:t>
            </a:r>
          </a:p>
          <a:p>
            <a:endParaRPr lang="tr-TR" dirty="0"/>
          </a:p>
        </p:txBody>
      </p:sp>
      <p:pic>
        <p:nvPicPr>
          <p:cNvPr id="5122" name="Picture 2"/>
          <p:cNvPicPr>
            <a:picLocks noChangeAspect="1" noChangeArrowheads="1"/>
          </p:cNvPicPr>
          <p:nvPr/>
        </p:nvPicPr>
        <p:blipFill>
          <a:blip r:embed="rId3" cstate="print"/>
          <a:srcRect/>
          <a:stretch>
            <a:fillRect/>
          </a:stretch>
        </p:blipFill>
        <p:spPr bwMode="auto">
          <a:xfrm>
            <a:off x="539552" y="4914983"/>
            <a:ext cx="5616624" cy="746265"/>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b="7333"/>
          <a:stretch>
            <a:fillRect/>
          </a:stretch>
        </p:blipFill>
        <p:spPr bwMode="auto">
          <a:xfrm>
            <a:off x="6948264" y="1340768"/>
            <a:ext cx="1296144" cy="45495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slide(fromBottom)">
                                      <p:cBhvr>
                                        <p:cTn id="7" dur="5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Hareket Ettirmek ve Şekiller Çizmek</a:t>
            </a:r>
            <a:endParaRPr lang="tr-TR" dirty="0"/>
          </a:p>
        </p:txBody>
      </p:sp>
      <p:sp>
        <p:nvSpPr>
          <p:cNvPr id="3" name="2 İçerik Yer Tutucusu"/>
          <p:cNvSpPr>
            <a:spLocks noGrp="1"/>
          </p:cNvSpPr>
          <p:nvPr>
            <p:ph sz="quarter" idx="1"/>
          </p:nvPr>
        </p:nvSpPr>
        <p:spPr>
          <a:xfrm>
            <a:off x="457200" y="1219200"/>
            <a:ext cx="5987008" cy="4937760"/>
          </a:xfrm>
        </p:spPr>
        <p:txBody>
          <a:bodyPr/>
          <a:lstStyle/>
          <a:p>
            <a:endParaRPr lang="tr-TR" dirty="0" smtClean="0"/>
          </a:p>
          <a:p>
            <a:r>
              <a:rPr lang="tr-TR" dirty="0" smtClean="0"/>
              <a:t>Bu programı çalıştırdığınızda, kaplumbağanın yukarıya doğru yavaşça 100 piksel hareket ettiğini görebilirsiniz. Hareket ettikçe, arkasında bir çizgi çizdiğini de fark edeceksiniz. Kaplumbağa hareket etmeyi bitirdiğinde, sonuç yandaki şekildeki gibi olacaktır. </a:t>
            </a:r>
            <a:endParaRPr lang="tr-TR" dirty="0"/>
          </a:p>
        </p:txBody>
      </p:sp>
      <p:pic>
        <p:nvPicPr>
          <p:cNvPr id="4" name="Picture 4"/>
          <p:cNvPicPr>
            <a:picLocks noChangeAspect="1" noChangeArrowheads="1"/>
          </p:cNvPicPr>
          <p:nvPr/>
        </p:nvPicPr>
        <p:blipFill>
          <a:blip r:embed="rId2" cstate="print"/>
          <a:srcRect b="7333"/>
          <a:stretch>
            <a:fillRect/>
          </a:stretch>
        </p:blipFill>
        <p:spPr bwMode="auto">
          <a:xfrm>
            <a:off x="6948264" y="1340768"/>
            <a:ext cx="1296144" cy="4549596"/>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a:stretch>
            <a:fillRect/>
          </a:stretch>
        </p:blipFill>
        <p:spPr bwMode="auto">
          <a:xfrm>
            <a:off x="539552" y="4914983"/>
            <a:ext cx="5616624" cy="7462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stocksfellpointers.com/communities/1/004/011/839/811/images/4592325176.gif"/>
          <p:cNvPicPr>
            <a:picLocks noChangeAspect="1" noChangeArrowheads="1"/>
          </p:cNvPicPr>
          <p:nvPr/>
        </p:nvPicPr>
        <p:blipFill>
          <a:blip r:embed="rId2" cstate="print"/>
          <a:srcRect/>
          <a:stretch>
            <a:fillRect/>
          </a:stretch>
        </p:blipFill>
        <p:spPr bwMode="auto">
          <a:xfrm>
            <a:off x="179512" y="260648"/>
            <a:ext cx="6052000" cy="5976664"/>
          </a:xfrm>
          <a:prstGeom prst="rect">
            <a:avLst/>
          </a:prstGeom>
          <a:noFill/>
        </p:spPr>
      </p:pic>
      <p:sp>
        <p:nvSpPr>
          <p:cNvPr id="3" name="2 İçerik Yer Tutucusu"/>
          <p:cNvSpPr>
            <a:spLocks noGrp="1"/>
          </p:cNvSpPr>
          <p:nvPr>
            <p:ph sz="quarter" idx="1"/>
          </p:nvPr>
        </p:nvSpPr>
        <p:spPr>
          <a:xfrm>
            <a:off x="1115616" y="1700808"/>
            <a:ext cx="4680520" cy="3168352"/>
          </a:xfrm>
        </p:spPr>
        <p:txBody>
          <a:bodyPr/>
          <a:lstStyle/>
          <a:p>
            <a:pPr>
              <a:buNone/>
            </a:pPr>
            <a:r>
              <a:rPr lang="tr-TR" dirty="0" smtClean="0"/>
              <a:t>	</a:t>
            </a:r>
            <a:r>
              <a:rPr lang="es-ES" dirty="0" smtClean="0"/>
              <a:t>K</a:t>
            </a:r>
            <a:r>
              <a:rPr lang="tr-TR" dirty="0" err="1" smtClean="0"/>
              <a:t>aplum</a:t>
            </a:r>
            <a:r>
              <a:rPr lang="es-ES" dirty="0" smtClean="0"/>
              <a:t>bağa üzerinde işlemler </a:t>
            </a:r>
            <a:r>
              <a:rPr lang="tr-TR" dirty="0" smtClean="0"/>
              <a:t>yaparken </a:t>
            </a:r>
            <a:r>
              <a:rPr lang="es-ES" dirty="0" smtClean="0"/>
              <a:t>Show() komutunu kullanmaya gerek yoktur. Ne zaman bir </a:t>
            </a:r>
            <a:r>
              <a:rPr lang="tr-TR" dirty="0" err="1" smtClean="0"/>
              <a:t>kaplum</a:t>
            </a:r>
            <a:r>
              <a:rPr lang="es-ES" dirty="0" smtClean="0"/>
              <a:t>bağa işlemi gerçekleştirilirse, </a:t>
            </a:r>
            <a:r>
              <a:rPr lang="tr-TR" dirty="0" err="1" smtClean="0"/>
              <a:t>kaplum</a:t>
            </a:r>
            <a:r>
              <a:rPr lang="es-ES" dirty="0" smtClean="0"/>
              <a:t>bağa otomatik olarak görünür hale gelecektir.</a:t>
            </a:r>
            <a:endParaRPr lang="tr-TR" dirty="0" smtClean="0"/>
          </a:p>
          <a:p>
            <a:endParaRPr lang="tr-TR" dirty="0"/>
          </a:p>
        </p:txBody>
      </p:sp>
      <p:pic>
        <p:nvPicPr>
          <p:cNvPr id="5" name="Picture 2"/>
          <p:cNvPicPr>
            <a:picLocks noChangeAspect="1" noChangeArrowheads="1"/>
          </p:cNvPicPr>
          <p:nvPr/>
        </p:nvPicPr>
        <p:blipFill>
          <a:blip r:embed="rId3" cstate="print"/>
          <a:srcRect l="25491" t="16502" r="26984" b="26568"/>
          <a:stretch>
            <a:fillRect/>
          </a:stretch>
        </p:blipFill>
        <p:spPr bwMode="auto">
          <a:xfrm>
            <a:off x="6756242" y="2492895"/>
            <a:ext cx="1920214" cy="1800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http://www.stocksfellpointers.com/communities/1/004/011/839/811/images/4592325176.gif"/>
          <p:cNvPicPr>
            <a:picLocks noChangeAspect="1" noChangeArrowheads="1"/>
          </p:cNvPicPr>
          <p:nvPr/>
        </p:nvPicPr>
        <p:blipFill>
          <a:blip r:embed="rId2" cstate="print"/>
          <a:srcRect/>
          <a:stretch>
            <a:fillRect/>
          </a:stretch>
        </p:blipFill>
        <p:spPr bwMode="auto">
          <a:xfrm>
            <a:off x="179512" y="260648"/>
            <a:ext cx="6052000" cy="5976664"/>
          </a:xfrm>
          <a:prstGeom prst="rect">
            <a:avLst/>
          </a:prstGeom>
          <a:noFill/>
        </p:spPr>
      </p:pic>
      <p:sp>
        <p:nvSpPr>
          <p:cNvPr id="3" name="2 İçerik Yer Tutucusu"/>
          <p:cNvSpPr>
            <a:spLocks noGrp="1"/>
          </p:cNvSpPr>
          <p:nvPr>
            <p:ph sz="quarter" idx="1"/>
          </p:nvPr>
        </p:nvSpPr>
        <p:spPr>
          <a:xfrm>
            <a:off x="1115616" y="1700808"/>
            <a:ext cx="4680520" cy="3168352"/>
          </a:xfrm>
        </p:spPr>
        <p:txBody>
          <a:bodyPr/>
          <a:lstStyle/>
          <a:p>
            <a:pPr>
              <a:buNone/>
            </a:pPr>
            <a:r>
              <a:rPr lang="tr-TR" dirty="0" smtClean="0"/>
              <a:t>	Kaplumbağa, daha önceki bölümde gördüğümüzle aynı </a:t>
            </a:r>
            <a:r>
              <a:rPr lang="tr-TR" dirty="0" err="1" smtClean="0"/>
              <a:t>GraphicsWindow’da</a:t>
            </a:r>
            <a:r>
              <a:rPr lang="tr-TR" dirty="0" smtClean="0"/>
              <a:t> çizim yapar. Bu da, önceki bölümde öğrendiğimiz tüm işlemlerin burada da geçerli olduğu anlamına gelir. </a:t>
            </a:r>
          </a:p>
          <a:p>
            <a:endParaRPr lang="tr-TR" dirty="0"/>
          </a:p>
        </p:txBody>
      </p:sp>
      <p:pic>
        <p:nvPicPr>
          <p:cNvPr id="5" name="Picture 2"/>
          <p:cNvPicPr>
            <a:picLocks noChangeAspect="1" noChangeArrowheads="1"/>
          </p:cNvPicPr>
          <p:nvPr/>
        </p:nvPicPr>
        <p:blipFill>
          <a:blip r:embed="rId3" cstate="print"/>
          <a:srcRect l="25491" t="16502" r="26984" b="26568"/>
          <a:stretch>
            <a:fillRect/>
          </a:stretch>
        </p:blipFill>
        <p:spPr bwMode="auto">
          <a:xfrm>
            <a:off x="6756242" y="2492895"/>
            <a:ext cx="1920214" cy="18002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Bir Kare Çizmek</a:t>
            </a:r>
            <a:endParaRPr lang="tr-TR" dirty="0"/>
          </a:p>
        </p:txBody>
      </p:sp>
      <p:sp>
        <p:nvSpPr>
          <p:cNvPr id="3" name="2 İçerik Yer Tutucusu"/>
          <p:cNvSpPr>
            <a:spLocks noGrp="1"/>
          </p:cNvSpPr>
          <p:nvPr>
            <p:ph sz="quarter" idx="1"/>
          </p:nvPr>
        </p:nvSpPr>
        <p:spPr/>
        <p:txBody>
          <a:bodyPr/>
          <a:lstStyle/>
          <a:p>
            <a:r>
              <a:rPr lang="tr-TR" dirty="0" smtClean="0"/>
              <a:t>Bir kare çizmek için, kaplumbağanın bir çizgi çizmesini, sağa dönmesini ve bir başka çizgi çizmesini ve dört kenar da tamamlanıncaya kadar bu işleme devam etmesini sağlamamız gerekir. </a:t>
            </a:r>
            <a:endParaRPr lang="tr-TR" dirty="0"/>
          </a:p>
        </p:txBody>
      </p:sp>
      <p:pic>
        <p:nvPicPr>
          <p:cNvPr id="5122" name="Picture 2"/>
          <p:cNvPicPr>
            <a:picLocks noChangeAspect="1" noChangeArrowheads="1"/>
          </p:cNvPicPr>
          <p:nvPr/>
        </p:nvPicPr>
        <p:blipFill>
          <a:blip r:embed="rId3" cstate="print"/>
          <a:srcRect/>
          <a:stretch>
            <a:fillRect/>
          </a:stretch>
        </p:blipFill>
        <p:spPr bwMode="auto">
          <a:xfrm>
            <a:off x="827584" y="3068960"/>
            <a:ext cx="3575100" cy="3168352"/>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292080" y="3068960"/>
            <a:ext cx="3096344" cy="3044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5292080" y="3068960"/>
            <a:ext cx="3096344" cy="3044738"/>
          </a:xfrm>
          <a:prstGeom prst="rect">
            <a:avLst/>
          </a:prstGeom>
          <a:noFill/>
          <a:ln w="9525">
            <a:noFill/>
            <a:miter lim="800000"/>
            <a:headEnd/>
            <a:tailEnd/>
          </a:ln>
        </p:spPr>
      </p:pic>
      <p:sp>
        <p:nvSpPr>
          <p:cNvPr id="2" name="1 Başlık"/>
          <p:cNvSpPr>
            <a:spLocks noGrp="1"/>
          </p:cNvSpPr>
          <p:nvPr>
            <p:ph type="title"/>
          </p:nvPr>
        </p:nvSpPr>
        <p:spPr/>
        <p:txBody>
          <a:bodyPr/>
          <a:lstStyle/>
          <a:p>
            <a:r>
              <a:rPr lang="tr-TR" b="1" dirty="0" smtClean="0"/>
              <a:t>Bir Kare Çizmek</a:t>
            </a:r>
            <a:endParaRPr lang="tr-TR" dirty="0"/>
          </a:p>
        </p:txBody>
      </p:sp>
      <p:sp>
        <p:nvSpPr>
          <p:cNvPr id="3" name="2 İçerik Yer Tutucusu"/>
          <p:cNvSpPr>
            <a:spLocks noGrp="1"/>
          </p:cNvSpPr>
          <p:nvPr>
            <p:ph sz="quarter" idx="1"/>
          </p:nvPr>
        </p:nvSpPr>
        <p:spPr/>
        <p:txBody>
          <a:bodyPr/>
          <a:lstStyle/>
          <a:p>
            <a:r>
              <a:rPr lang="tr-TR" dirty="0" smtClean="0"/>
              <a:t>Aynı talimatları tekrar tekrar yazmaktansa, tekrarlanan komutların döngü kullanılarak uygulanabileceğini öğrenmiştik. Yani, aynı programı </a:t>
            </a:r>
            <a:r>
              <a:rPr lang="tr-TR" b="1" dirty="0" err="1" smtClean="0"/>
              <a:t>For</a:t>
            </a:r>
            <a:r>
              <a:rPr lang="tr-TR" b="1" dirty="0" smtClean="0"/>
              <a:t>..</a:t>
            </a:r>
            <a:r>
              <a:rPr lang="tr-TR" b="1" dirty="0" err="1" smtClean="0"/>
              <a:t>EndFor</a:t>
            </a:r>
            <a:r>
              <a:rPr lang="tr-TR" dirty="0" smtClean="0"/>
              <a:t> döngüsünü kullanacak şekilde değiştirirsek, sonuçta ortaya çok daha basit bir program çıkacaktır.</a:t>
            </a:r>
          </a:p>
          <a:p>
            <a:endParaRPr lang="tr-TR" dirty="0"/>
          </a:p>
        </p:txBody>
      </p:sp>
      <p:pic>
        <p:nvPicPr>
          <p:cNvPr id="6146" name="Picture 2"/>
          <p:cNvPicPr>
            <a:picLocks noChangeAspect="1" noChangeArrowheads="1"/>
          </p:cNvPicPr>
          <p:nvPr/>
        </p:nvPicPr>
        <p:blipFill>
          <a:blip r:embed="rId4" cstate="print"/>
          <a:srcRect/>
          <a:stretch>
            <a:fillRect/>
          </a:stretch>
        </p:blipFill>
        <p:spPr bwMode="auto">
          <a:xfrm>
            <a:off x="627562" y="3732089"/>
            <a:ext cx="4562030" cy="178514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Renkleri Değiştirmek</a:t>
            </a:r>
            <a:endParaRPr lang="tr-TR" dirty="0"/>
          </a:p>
        </p:txBody>
      </p:sp>
      <p:sp>
        <p:nvSpPr>
          <p:cNvPr id="3" name="2 İçerik Yer Tutucusu"/>
          <p:cNvSpPr>
            <a:spLocks noGrp="1"/>
          </p:cNvSpPr>
          <p:nvPr>
            <p:ph sz="quarter" idx="1"/>
          </p:nvPr>
        </p:nvSpPr>
        <p:spPr>
          <a:xfrm>
            <a:off x="457200" y="1219200"/>
            <a:ext cx="4402832" cy="4937760"/>
          </a:xfrm>
        </p:spPr>
        <p:txBody>
          <a:bodyPr/>
          <a:lstStyle/>
          <a:p>
            <a:endParaRPr lang="tr-TR" dirty="0" smtClean="0"/>
          </a:p>
          <a:p>
            <a:r>
              <a:rPr lang="tr-TR" dirty="0" smtClean="0"/>
              <a:t>Aynı programa aşağıdaki 2. satırı ekleyerek, karenin her bir kenarını farklı renkte çizmesini sağlayabiliriz.</a:t>
            </a:r>
          </a:p>
        </p:txBody>
      </p:sp>
      <p:pic>
        <p:nvPicPr>
          <p:cNvPr id="7170" name="Picture 2"/>
          <p:cNvPicPr>
            <a:picLocks noChangeAspect="1" noChangeArrowheads="1"/>
          </p:cNvPicPr>
          <p:nvPr/>
        </p:nvPicPr>
        <p:blipFill>
          <a:blip r:embed="rId3" cstate="print"/>
          <a:srcRect/>
          <a:stretch>
            <a:fillRect/>
          </a:stretch>
        </p:blipFill>
        <p:spPr bwMode="auto">
          <a:xfrm>
            <a:off x="82457" y="4437112"/>
            <a:ext cx="8941515" cy="1728192"/>
          </a:xfrm>
          <a:prstGeom prst="rect">
            <a:avLst/>
          </a:prstGeom>
          <a:noFill/>
          <a:ln w="9525">
            <a:noFill/>
            <a:miter lim="800000"/>
            <a:headEnd/>
            <a:tailEnd/>
          </a:ln>
        </p:spPr>
      </p:pic>
      <p:pic>
        <p:nvPicPr>
          <p:cNvPr id="7171" name="Picture 3"/>
          <p:cNvPicPr>
            <a:picLocks noChangeAspect="1" noChangeArrowheads="1"/>
          </p:cNvPicPr>
          <p:nvPr/>
        </p:nvPicPr>
        <p:blipFill>
          <a:blip r:embed="rId4" cstate="print"/>
          <a:srcRect/>
          <a:stretch>
            <a:fillRect/>
          </a:stretch>
        </p:blipFill>
        <p:spPr bwMode="auto">
          <a:xfrm>
            <a:off x="5004048" y="1340768"/>
            <a:ext cx="3286295" cy="323059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Renkli Bir Kare Çizmek</a:t>
            </a:r>
            <a:endParaRPr lang="tr-TR" b="1" dirty="0"/>
          </a:p>
        </p:txBody>
      </p:sp>
      <p:sp>
        <p:nvSpPr>
          <p:cNvPr id="3" name="2 İçerik Yer Tutucusu"/>
          <p:cNvSpPr>
            <a:spLocks noGrp="1"/>
          </p:cNvSpPr>
          <p:nvPr>
            <p:ph sz="quarter" idx="1"/>
          </p:nvPr>
        </p:nvSpPr>
        <p:spPr>
          <a:xfrm>
            <a:off x="457200" y="1219200"/>
            <a:ext cx="4546848" cy="1993776"/>
          </a:xfrm>
        </p:spPr>
        <p:txBody>
          <a:bodyPr/>
          <a:lstStyle/>
          <a:p>
            <a:endParaRPr lang="tr-TR" dirty="0" smtClean="0"/>
          </a:p>
          <a:p>
            <a:r>
              <a:rPr lang="tr-TR" dirty="0" smtClean="0"/>
              <a:t>Kaplumbağaya, her kenarı farklı renkte bir kare çizdiren program:</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82457" y="3789040"/>
            <a:ext cx="8941515" cy="1728192"/>
          </a:xfrm>
          <a:prstGeom prst="rect">
            <a:avLst/>
          </a:prstGeom>
          <a:noFill/>
          <a:ln w="9525">
            <a:noFill/>
            <a:miter lim="800000"/>
            <a:headEnd/>
            <a:tailEnd/>
          </a:ln>
        </p:spPr>
      </p:pic>
      <p:pic>
        <p:nvPicPr>
          <p:cNvPr id="5" name="4 Resim" descr="kalem.gif"/>
          <p:cNvPicPr>
            <a:picLocks noChangeAspect="1"/>
          </p:cNvPicPr>
          <p:nvPr/>
        </p:nvPicPr>
        <p:blipFill>
          <a:blip r:embed="rId3" cstate="print"/>
          <a:stretch>
            <a:fillRect/>
          </a:stretch>
        </p:blipFill>
        <p:spPr>
          <a:xfrm>
            <a:off x="6154903" y="1"/>
            <a:ext cx="2989097" cy="3140967"/>
          </a:xfrm>
          <a:prstGeom prst="rect">
            <a:avLst/>
          </a:prstGeom>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15616" y="1723256"/>
            <a:ext cx="5328592" cy="5234136"/>
          </a:xfrm>
        </p:spPr>
        <p:txBody>
          <a:bodyPr>
            <a:normAutofit/>
          </a:bodyPr>
          <a:lstStyle/>
          <a:p>
            <a:pPr>
              <a:buNone/>
            </a:pPr>
            <a:r>
              <a:rPr lang="tr-TR" sz="4000" b="1" dirty="0" smtClean="0"/>
              <a:t>	</a:t>
            </a:r>
            <a:r>
              <a:rPr lang="tr-TR" sz="4000" b="1" u="sng" dirty="0" err="1" smtClean="0"/>
              <a:t>Move</a:t>
            </a:r>
            <a:r>
              <a:rPr lang="tr-TR" sz="4000" b="1" u="sng" dirty="0" smtClean="0"/>
              <a:t>:</a:t>
            </a:r>
          </a:p>
          <a:p>
            <a:pPr>
              <a:buNone/>
            </a:pPr>
            <a:r>
              <a:rPr lang="tr-TR" sz="4000" dirty="0" smtClean="0"/>
              <a:t>	</a:t>
            </a:r>
            <a:r>
              <a:rPr lang="en-US" sz="4000" dirty="0" err="1" smtClean="0"/>
              <a:t>Kaplumbağayı</a:t>
            </a:r>
            <a:r>
              <a:rPr lang="en-US" sz="4000" dirty="0" smtClean="0"/>
              <a:t> </a:t>
            </a:r>
            <a:r>
              <a:rPr lang="en-US" sz="4000" dirty="0" err="1" smtClean="0"/>
              <a:t>belirli</a:t>
            </a:r>
            <a:r>
              <a:rPr lang="en-US" sz="4000" dirty="0" smtClean="0"/>
              <a:t> </a:t>
            </a:r>
            <a:r>
              <a:rPr lang="en-US" sz="4000" dirty="0" err="1" smtClean="0"/>
              <a:t>bir</a:t>
            </a:r>
            <a:r>
              <a:rPr lang="en-US" sz="4000" dirty="0" smtClean="0"/>
              <a:t> </a:t>
            </a:r>
            <a:r>
              <a:rPr lang="en-US" sz="4000" dirty="0" err="1" smtClean="0"/>
              <a:t>uzaklığa</a:t>
            </a:r>
            <a:r>
              <a:rPr lang="en-US" sz="4000" dirty="0" smtClean="0"/>
              <a:t> </a:t>
            </a:r>
            <a:r>
              <a:rPr lang="en-US" sz="4000" dirty="0" err="1" smtClean="0"/>
              <a:t>götürür</a:t>
            </a:r>
            <a:r>
              <a:rPr lang="tr-TR" sz="4000" dirty="0" smtClean="0"/>
              <a:t> ve kalem kapatılmadığı sürece her </a:t>
            </a:r>
            <a:r>
              <a:rPr lang="en-US" sz="4000" dirty="0" err="1" smtClean="0"/>
              <a:t>hareket</a:t>
            </a:r>
            <a:r>
              <a:rPr lang="tr-TR" sz="4000" dirty="0" smtClean="0"/>
              <a:t>t</a:t>
            </a:r>
            <a:r>
              <a:rPr lang="en-US" sz="4000" dirty="0" smtClean="0"/>
              <a:t>e </a:t>
            </a:r>
            <a:r>
              <a:rPr lang="en-US" sz="4000" dirty="0" err="1" smtClean="0"/>
              <a:t>çizim</a:t>
            </a:r>
            <a:r>
              <a:rPr lang="en-US" sz="4000" dirty="0" smtClean="0"/>
              <a:t> </a:t>
            </a:r>
            <a:r>
              <a:rPr lang="en-US" sz="4000" dirty="0" err="1" smtClean="0"/>
              <a:t>yapılır</a:t>
            </a:r>
            <a:r>
              <a:rPr lang="en-US" sz="4000" dirty="0" smtClean="0"/>
              <a:t>.</a:t>
            </a:r>
            <a:endParaRPr lang="tr-TR" sz="4000" dirty="0" smtClean="0"/>
          </a:p>
          <a:p>
            <a:pPr>
              <a:buNone/>
            </a:pPr>
            <a:endParaRPr lang="tr-TR" sz="4000" dirty="0" smtClean="0"/>
          </a:p>
          <a:p>
            <a:endParaRPr lang="tr-TR" sz="4000" dirty="0"/>
          </a:p>
        </p:txBody>
      </p:sp>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15616" y="1867272"/>
            <a:ext cx="5328592" cy="5234136"/>
          </a:xfrm>
        </p:spPr>
        <p:txBody>
          <a:bodyPr>
            <a:normAutofit/>
          </a:bodyPr>
          <a:lstStyle/>
          <a:p>
            <a:pPr>
              <a:buNone/>
            </a:pPr>
            <a:r>
              <a:rPr lang="tr-TR" sz="4000" b="1" dirty="0" smtClean="0"/>
              <a:t>	</a:t>
            </a:r>
            <a:r>
              <a:rPr lang="tr-TR" sz="4000" b="1" u="sng" dirty="0" err="1" smtClean="0"/>
              <a:t>TurnRight</a:t>
            </a:r>
            <a:r>
              <a:rPr lang="tr-TR" sz="4000" b="1" u="sng" dirty="0" smtClean="0"/>
              <a:t>:</a:t>
            </a:r>
          </a:p>
          <a:p>
            <a:pPr>
              <a:buNone/>
            </a:pPr>
            <a:r>
              <a:rPr lang="tr-TR" sz="4000" dirty="0" smtClean="0"/>
              <a:t>	</a:t>
            </a:r>
            <a:r>
              <a:rPr lang="es-ES" sz="4000" dirty="0" smtClean="0"/>
              <a:t>Kaplumbağa 90 derece sağa döner.</a:t>
            </a:r>
            <a:endParaRPr lang="tr-TR" sz="4000" dirty="0" smtClean="0"/>
          </a:p>
          <a:p>
            <a:pPr>
              <a:buNone/>
            </a:pPr>
            <a:r>
              <a:rPr lang="tr-TR" sz="4000" b="1" dirty="0" smtClean="0"/>
              <a:t>	</a:t>
            </a:r>
            <a:r>
              <a:rPr lang="tr-TR" sz="4000" b="1" u="sng" dirty="0" err="1" smtClean="0"/>
              <a:t>TurnLeft</a:t>
            </a:r>
            <a:r>
              <a:rPr lang="tr-TR" sz="4000" b="1" u="sng" dirty="0" smtClean="0"/>
              <a:t>:</a:t>
            </a:r>
          </a:p>
          <a:p>
            <a:pPr>
              <a:buNone/>
            </a:pPr>
            <a:r>
              <a:rPr lang="tr-TR" sz="4000" dirty="0" smtClean="0"/>
              <a:t>	</a:t>
            </a:r>
            <a:r>
              <a:rPr lang="es-ES" sz="4000" dirty="0" smtClean="0"/>
              <a:t>90 derece </a:t>
            </a:r>
            <a:r>
              <a:rPr lang="tr-TR" sz="4000" dirty="0" smtClean="0"/>
              <a:t>sola </a:t>
            </a:r>
            <a:r>
              <a:rPr lang="es-ES" sz="4000" dirty="0" smtClean="0"/>
              <a:t>döner.</a:t>
            </a:r>
            <a:endParaRPr lang="tr-TR" sz="4000" dirty="0" smtClean="0"/>
          </a:p>
          <a:p>
            <a:pPr>
              <a:buNone/>
            </a:pPr>
            <a:endParaRPr lang="tr-TR" sz="4000" dirty="0" smtClean="0"/>
          </a:p>
          <a:p>
            <a:pPr>
              <a:buNone/>
            </a:pPr>
            <a:endParaRPr lang="tr-TR" sz="4000" dirty="0" smtClean="0"/>
          </a:p>
          <a:p>
            <a:endParaRPr lang="tr-TR" sz="4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İlk Programımız </a:t>
            </a:r>
            <a:endParaRPr lang="tr-TR" dirty="0"/>
          </a:p>
        </p:txBody>
      </p:sp>
      <p:sp>
        <p:nvSpPr>
          <p:cNvPr id="3" name="2 İçerik Yer Tutucusu"/>
          <p:cNvSpPr>
            <a:spLocks noGrp="1"/>
          </p:cNvSpPr>
          <p:nvPr>
            <p:ph sz="quarter" idx="1"/>
          </p:nvPr>
        </p:nvSpPr>
        <p:spPr/>
        <p:txBody>
          <a:bodyPr/>
          <a:lstStyle/>
          <a:p>
            <a:endParaRPr lang="tr-TR" dirty="0" smtClean="0"/>
          </a:p>
          <a:p>
            <a:r>
              <a:rPr lang="tr-TR" dirty="0" smtClean="0"/>
              <a:t>Programımızı araç çubuğu üzerindeki </a:t>
            </a:r>
            <a:r>
              <a:rPr lang="tr-TR" i="1" dirty="0" err="1" smtClean="0"/>
              <a:t>Run</a:t>
            </a:r>
            <a:r>
              <a:rPr lang="tr-TR" i="1" dirty="0" smtClean="0"/>
              <a:t> (Çalıştır) </a:t>
            </a:r>
            <a:r>
              <a:rPr lang="tr-TR" dirty="0" smtClean="0"/>
              <a:t>düğmesi ile veya klavyedeki F5 tuşu ile çalıştırabiliriz. Her şey yolundaysa, programımız aşağıdaki sonucu verecektir.</a:t>
            </a:r>
            <a:endParaRPr lang="tr-TR" b="1" dirty="0"/>
          </a:p>
        </p:txBody>
      </p:sp>
      <p:pic>
        <p:nvPicPr>
          <p:cNvPr id="4098" name="Picture 2"/>
          <p:cNvPicPr>
            <a:picLocks noChangeAspect="1" noChangeArrowheads="1"/>
          </p:cNvPicPr>
          <p:nvPr/>
        </p:nvPicPr>
        <p:blipFill>
          <a:blip r:embed="rId2" cstate="print"/>
          <a:srcRect r="46733"/>
          <a:stretch>
            <a:fillRect/>
          </a:stretch>
        </p:blipFill>
        <p:spPr bwMode="auto">
          <a:xfrm>
            <a:off x="683568" y="3789040"/>
            <a:ext cx="7751940" cy="24505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Altıgen Çizmek</a:t>
            </a:r>
            <a:endParaRPr lang="tr-TR" dirty="0"/>
          </a:p>
        </p:txBody>
      </p:sp>
      <p:sp>
        <p:nvSpPr>
          <p:cNvPr id="3" name="2 İçerik Yer Tutucusu"/>
          <p:cNvSpPr>
            <a:spLocks noGrp="1"/>
          </p:cNvSpPr>
          <p:nvPr>
            <p:ph sz="quarter" idx="1"/>
          </p:nvPr>
        </p:nvSpPr>
        <p:spPr/>
        <p:txBody>
          <a:bodyPr/>
          <a:lstStyle/>
          <a:p>
            <a:r>
              <a:rPr lang="tr-TR" b="1" dirty="0" err="1" smtClean="0"/>
              <a:t>TurnRight</a:t>
            </a:r>
            <a:r>
              <a:rPr lang="tr-TR" dirty="0" smtClean="0"/>
              <a:t> ve </a:t>
            </a:r>
            <a:r>
              <a:rPr lang="tr-TR" b="1" dirty="0" err="1" smtClean="0"/>
              <a:t>TurnLeft</a:t>
            </a:r>
            <a:r>
              <a:rPr lang="tr-TR" dirty="0" smtClean="0"/>
              <a:t> işlemlerine ek olarak, kaplumbağanın bir de </a:t>
            </a:r>
            <a:r>
              <a:rPr lang="tr-TR" b="1" dirty="0" err="1" smtClean="0"/>
              <a:t>Turn</a:t>
            </a:r>
            <a:r>
              <a:rPr lang="tr-TR" dirty="0" smtClean="0"/>
              <a:t> işlemi vardır. Bu işlem, dönme açısını belirten bir girdi alır.  Altıgenin kenarlarının arasındaki açı 60 derece olduğu için, </a:t>
            </a:r>
            <a:r>
              <a:rPr lang="tr-TR" b="1" dirty="0" err="1" smtClean="0"/>
              <a:t>Turn</a:t>
            </a:r>
            <a:r>
              <a:rPr lang="tr-TR" b="1" dirty="0" smtClean="0"/>
              <a:t>(60)</a:t>
            </a:r>
            <a:r>
              <a:rPr lang="tr-TR" dirty="0" smtClean="0"/>
              <a:t> komutunu kullandığımıza dikkat edin. </a:t>
            </a:r>
          </a:p>
          <a:p>
            <a:endParaRPr lang="tr-TR" dirty="0"/>
          </a:p>
        </p:txBody>
      </p:sp>
      <p:pic>
        <p:nvPicPr>
          <p:cNvPr id="8194" name="Picture 2"/>
          <p:cNvPicPr>
            <a:picLocks noChangeAspect="1" noChangeArrowheads="1"/>
          </p:cNvPicPr>
          <p:nvPr/>
        </p:nvPicPr>
        <p:blipFill>
          <a:blip r:embed="rId3" cstate="print"/>
          <a:srcRect/>
          <a:stretch>
            <a:fillRect/>
          </a:stretch>
        </p:blipFill>
        <p:spPr bwMode="auto">
          <a:xfrm>
            <a:off x="611560" y="3684340"/>
            <a:ext cx="4896544" cy="2192931"/>
          </a:xfrm>
          <a:prstGeom prst="rect">
            <a:avLst/>
          </a:prstGeom>
          <a:noFill/>
          <a:ln w="9525">
            <a:noFill/>
            <a:miter lim="800000"/>
            <a:headEnd/>
            <a:tailEnd/>
          </a:ln>
        </p:spPr>
      </p:pic>
      <p:pic>
        <p:nvPicPr>
          <p:cNvPr id="8195" name="Picture 3"/>
          <p:cNvPicPr>
            <a:picLocks noChangeAspect="1" noChangeArrowheads="1"/>
          </p:cNvPicPr>
          <p:nvPr/>
        </p:nvPicPr>
        <p:blipFill>
          <a:blip r:embed="rId4" cstate="print"/>
          <a:srcRect/>
          <a:stretch>
            <a:fillRect/>
          </a:stretch>
        </p:blipFill>
        <p:spPr bwMode="auto">
          <a:xfrm>
            <a:off x="5868144" y="3272364"/>
            <a:ext cx="2711946" cy="29775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Altıgen Çizmek</a:t>
            </a:r>
            <a:endParaRPr lang="tr-TR" b="1" dirty="0"/>
          </a:p>
        </p:txBody>
      </p:sp>
      <p:sp>
        <p:nvSpPr>
          <p:cNvPr id="3" name="2 İçerik Yer Tutucusu"/>
          <p:cNvSpPr>
            <a:spLocks noGrp="1"/>
          </p:cNvSpPr>
          <p:nvPr>
            <p:ph sz="quarter" idx="1"/>
          </p:nvPr>
        </p:nvSpPr>
        <p:spPr>
          <a:xfrm>
            <a:off x="457200" y="1219200"/>
            <a:ext cx="5194920" cy="4937760"/>
          </a:xfrm>
        </p:spPr>
        <p:txBody>
          <a:bodyPr/>
          <a:lstStyle/>
          <a:p>
            <a:endParaRPr lang="tr-TR" dirty="0" smtClean="0"/>
          </a:p>
          <a:p>
            <a:r>
              <a:rPr lang="tr-TR" dirty="0" smtClean="0"/>
              <a:t>Kaplumbağaya altıgen çizdiren program:</a:t>
            </a:r>
            <a:endParaRPr lang="tr-TR" dirty="0"/>
          </a:p>
        </p:txBody>
      </p:sp>
      <p:pic>
        <p:nvPicPr>
          <p:cNvPr id="4" name="Picture 2"/>
          <p:cNvPicPr>
            <a:picLocks noChangeAspect="1" noChangeArrowheads="1"/>
          </p:cNvPicPr>
          <p:nvPr/>
        </p:nvPicPr>
        <p:blipFill>
          <a:blip r:embed="rId2" cstate="print"/>
          <a:srcRect/>
          <a:stretch>
            <a:fillRect/>
          </a:stretch>
        </p:blipFill>
        <p:spPr bwMode="auto">
          <a:xfrm>
            <a:off x="611560" y="3684340"/>
            <a:ext cx="4896544" cy="2192931"/>
          </a:xfrm>
          <a:prstGeom prst="rect">
            <a:avLst/>
          </a:prstGeom>
          <a:noFill/>
          <a:ln w="9525">
            <a:noFill/>
            <a:miter lim="800000"/>
            <a:headEnd/>
            <a:tailEnd/>
          </a:ln>
        </p:spPr>
      </p:pic>
      <p:pic>
        <p:nvPicPr>
          <p:cNvPr id="5" name="4 Resim" descr="kalem.gif"/>
          <p:cNvPicPr>
            <a:picLocks noChangeAspect="1"/>
          </p:cNvPicPr>
          <p:nvPr/>
        </p:nvPicPr>
        <p:blipFill>
          <a:blip r:embed="rId3" cstate="print"/>
          <a:stretch>
            <a:fillRect/>
          </a:stretch>
        </p:blipFill>
        <p:spPr>
          <a:xfrm>
            <a:off x="6154903" y="1"/>
            <a:ext cx="2989097" cy="3140967"/>
          </a:xfrm>
          <a:prstGeom prst="rect">
            <a:avLst/>
          </a:prstGeom>
        </p:spPr>
      </p:pic>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683568" y="1124744"/>
            <a:ext cx="5976664" cy="5234136"/>
          </a:xfrm>
        </p:spPr>
        <p:txBody>
          <a:bodyPr>
            <a:normAutofit/>
          </a:bodyPr>
          <a:lstStyle/>
          <a:p>
            <a:pPr>
              <a:buNone/>
            </a:pPr>
            <a:r>
              <a:rPr lang="tr-TR" sz="4000" b="1" dirty="0" smtClean="0"/>
              <a:t>	</a:t>
            </a:r>
            <a:r>
              <a:rPr lang="tr-TR" sz="4000" b="1" u="sng" dirty="0" err="1" smtClean="0"/>
              <a:t>Turn</a:t>
            </a:r>
            <a:r>
              <a:rPr lang="tr-TR" sz="4000" b="1" u="sng" dirty="0" smtClean="0"/>
              <a:t>:</a:t>
            </a:r>
          </a:p>
          <a:p>
            <a:pPr>
              <a:buNone/>
            </a:pPr>
            <a:r>
              <a:rPr lang="tr-TR" sz="4000" b="1" dirty="0" smtClean="0"/>
              <a:t>	</a:t>
            </a:r>
            <a:r>
              <a:rPr lang="en-US" sz="4000" dirty="0" err="1" smtClean="0"/>
              <a:t>Kaplumbağayı</a:t>
            </a:r>
            <a:r>
              <a:rPr lang="en-US" sz="4000" dirty="0" smtClean="0"/>
              <a:t> </a:t>
            </a:r>
            <a:r>
              <a:rPr lang="en-US" sz="4000" dirty="0" err="1" smtClean="0"/>
              <a:t>belirli</a:t>
            </a:r>
            <a:r>
              <a:rPr lang="en-US" sz="4000" dirty="0" smtClean="0"/>
              <a:t> </a:t>
            </a:r>
            <a:r>
              <a:rPr lang="en-US" sz="4000" dirty="0" err="1" smtClean="0"/>
              <a:t>bir</a:t>
            </a:r>
            <a:r>
              <a:rPr lang="en-US" sz="4000" dirty="0" smtClean="0"/>
              <a:t> </a:t>
            </a:r>
            <a:r>
              <a:rPr lang="en-US" sz="4000" dirty="0" err="1" smtClean="0"/>
              <a:t>açıda</a:t>
            </a:r>
            <a:r>
              <a:rPr lang="en-US" sz="4000" dirty="0" smtClean="0"/>
              <a:t> </a:t>
            </a:r>
            <a:r>
              <a:rPr lang="en-US" sz="4000" dirty="0" err="1" smtClean="0"/>
              <a:t>döndürür</a:t>
            </a:r>
            <a:r>
              <a:rPr lang="en-US" sz="4000" dirty="0" smtClean="0"/>
              <a:t>. </a:t>
            </a:r>
            <a:r>
              <a:rPr lang="en-US" sz="4000" dirty="0" err="1" smtClean="0"/>
              <a:t>Açı</a:t>
            </a:r>
            <a:r>
              <a:rPr lang="en-US" sz="4000" dirty="0" smtClean="0"/>
              <a:t> </a:t>
            </a:r>
            <a:r>
              <a:rPr lang="en-US" sz="4000" dirty="0" err="1" smtClean="0"/>
              <a:t>derece</a:t>
            </a:r>
            <a:r>
              <a:rPr lang="en-US" sz="4000" dirty="0" smtClean="0"/>
              <a:t> </a:t>
            </a:r>
            <a:r>
              <a:rPr lang="en-US" sz="4000" dirty="0" err="1" smtClean="0"/>
              <a:t>cinsindendir</a:t>
            </a:r>
            <a:r>
              <a:rPr lang="en-US" sz="4000" dirty="0" smtClean="0"/>
              <a:t> </a:t>
            </a:r>
            <a:r>
              <a:rPr lang="en-US" sz="4000" dirty="0" err="1" smtClean="0"/>
              <a:t>ve</a:t>
            </a:r>
            <a:r>
              <a:rPr lang="en-US" sz="4000" dirty="0" smtClean="0"/>
              <a:t> </a:t>
            </a:r>
            <a:r>
              <a:rPr lang="en-US" sz="4000" dirty="0" err="1" smtClean="0"/>
              <a:t>pozitif</a:t>
            </a:r>
            <a:r>
              <a:rPr lang="en-US" sz="4000" dirty="0" smtClean="0"/>
              <a:t> </a:t>
            </a:r>
            <a:r>
              <a:rPr lang="en-US" sz="4000" dirty="0" err="1" smtClean="0"/>
              <a:t>ya</a:t>
            </a:r>
            <a:r>
              <a:rPr lang="en-US" sz="4000" dirty="0" smtClean="0"/>
              <a:t> </a:t>
            </a:r>
            <a:r>
              <a:rPr lang="en-US" sz="4000" dirty="0" err="1" smtClean="0"/>
              <a:t>da</a:t>
            </a:r>
            <a:r>
              <a:rPr lang="en-US" sz="4000" dirty="0" smtClean="0"/>
              <a:t> </a:t>
            </a:r>
            <a:r>
              <a:rPr lang="en-US" sz="4000" dirty="0" err="1" smtClean="0"/>
              <a:t>negatif</a:t>
            </a:r>
            <a:r>
              <a:rPr lang="en-US" sz="4000" dirty="0" smtClean="0"/>
              <a:t> </a:t>
            </a:r>
            <a:r>
              <a:rPr lang="en-US" sz="4000" dirty="0" err="1" smtClean="0"/>
              <a:t>olabilir</a:t>
            </a:r>
            <a:r>
              <a:rPr lang="en-US" sz="4000" dirty="0" smtClean="0"/>
              <a:t>. </a:t>
            </a:r>
            <a:r>
              <a:rPr lang="en-US" sz="4000" dirty="0" err="1" smtClean="0"/>
              <a:t>Eğer</a:t>
            </a:r>
            <a:r>
              <a:rPr lang="en-US" sz="4000" dirty="0" smtClean="0"/>
              <a:t> </a:t>
            </a:r>
            <a:r>
              <a:rPr lang="en-US" sz="4000" dirty="0" err="1" smtClean="0"/>
              <a:t>açı</a:t>
            </a:r>
            <a:r>
              <a:rPr lang="en-US" sz="4000" dirty="0" smtClean="0"/>
              <a:t> </a:t>
            </a:r>
            <a:r>
              <a:rPr lang="en-US" sz="4000" dirty="0" err="1" smtClean="0"/>
              <a:t>pozitifse</a:t>
            </a:r>
            <a:r>
              <a:rPr lang="en-US" sz="4000" dirty="0" smtClean="0"/>
              <a:t> </a:t>
            </a:r>
            <a:r>
              <a:rPr lang="en-US" sz="4000" dirty="0" err="1" smtClean="0"/>
              <a:t>kaplumbağa</a:t>
            </a:r>
            <a:r>
              <a:rPr lang="en-US" sz="4000" dirty="0" smtClean="0"/>
              <a:t> </a:t>
            </a:r>
            <a:r>
              <a:rPr lang="en-US" sz="4000" dirty="0" err="1" smtClean="0"/>
              <a:t>sağına</a:t>
            </a:r>
            <a:r>
              <a:rPr lang="en-US" sz="4000" dirty="0" smtClean="0"/>
              <a:t>, </a:t>
            </a:r>
            <a:r>
              <a:rPr lang="en-US" sz="4000" dirty="0" err="1" smtClean="0"/>
              <a:t>negatifse</a:t>
            </a:r>
            <a:r>
              <a:rPr lang="en-US" sz="4000" dirty="0" smtClean="0"/>
              <a:t> </a:t>
            </a:r>
            <a:r>
              <a:rPr lang="en-US" sz="4000" dirty="0" err="1" smtClean="0"/>
              <a:t>soluna</a:t>
            </a:r>
            <a:r>
              <a:rPr lang="en-US" sz="4000" dirty="0" smtClean="0"/>
              <a:t> </a:t>
            </a:r>
            <a:r>
              <a:rPr lang="en-US" sz="4000" dirty="0" err="1" smtClean="0"/>
              <a:t>döner</a:t>
            </a:r>
            <a:r>
              <a:rPr lang="en-US" sz="4000" dirty="0" smtClean="0"/>
              <a:t>.</a:t>
            </a:r>
            <a:endParaRPr lang="tr-TR" sz="4000" dirty="0" smtClean="0"/>
          </a:p>
          <a:p>
            <a:pPr>
              <a:buNone/>
            </a:pPr>
            <a:endParaRPr lang="tr-TR" sz="4000" dirty="0" smtClean="0"/>
          </a:p>
          <a:p>
            <a:endParaRPr lang="tr-TR" sz="4000" dirty="0"/>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Çokgen Çizmek</a:t>
            </a:r>
            <a:endParaRPr lang="tr-TR" b="1" dirty="0"/>
          </a:p>
        </p:txBody>
      </p:sp>
      <p:sp>
        <p:nvSpPr>
          <p:cNvPr id="3" name="2 İçerik Yer Tutucusu"/>
          <p:cNvSpPr>
            <a:spLocks noGrp="1"/>
          </p:cNvSpPr>
          <p:nvPr>
            <p:ph sz="quarter" idx="1"/>
          </p:nvPr>
        </p:nvSpPr>
        <p:spPr>
          <a:xfrm>
            <a:off x="457200" y="1219200"/>
            <a:ext cx="8229600" cy="1705744"/>
          </a:xfrm>
        </p:spPr>
        <p:txBody>
          <a:bodyPr/>
          <a:lstStyle/>
          <a:p>
            <a:r>
              <a:rPr lang="tr-TR" dirty="0" smtClean="0"/>
              <a:t>Tüm kenarları eşit olan çokgenler için, 360 sayısı kenar adedine bölünerek, kenarlar arasındaki açı kolayca elde edilebilir. Bu işlem kullanılarak, herhangi bir çokgeni çizmek mümkündür. </a:t>
            </a:r>
          </a:p>
          <a:p>
            <a:endParaRPr lang="tr-TR" dirty="0"/>
          </a:p>
        </p:txBody>
      </p:sp>
      <p:pic>
        <p:nvPicPr>
          <p:cNvPr id="9218" name="Picture 2"/>
          <p:cNvPicPr>
            <a:picLocks noChangeAspect="1" noChangeArrowheads="1"/>
          </p:cNvPicPr>
          <p:nvPr/>
        </p:nvPicPr>
        <p:blipFill>
          <a:blip r:embed="rId3" cstate="print"/>
          <a:srcRect/>
          <a:stretch>
            <a:fillRect/>
          </a:stretch>
        </p:blipFill>
        <p:spPr bwMode="auto">
          <a:xfrm>
            <a:off x="107504" y="3239161"/>
            <a:ext cx="2910323" cy="1269959"/>
          </a:xfrm>
          <a:prstGeom prst="rect">
            <a:avLst/>
          </a:prstGeom>
          <a:noFill/>
          <a:ln w="9525">
            <a:noFill/>
            <a:miter lim="800000"/>
            <a:headEnd/>
            <a:tailEnd/>
          </a:ln>
        </p:spPr>
      </p:pic>
      <p:pic>
        <p:nvPicPr>
          <p:cNvPr id="9219" name="Picture 3"/>
          <p:cNvPicPr>
            <a:picLocks noChangeAspect="1" noChangeArrowheads="1"/>
          </p:cNvPicPr>
          <p:nvPr/>
        </p:nvPicPr>
        <p:blipFill>
          <a:blip r:embed="rId4" cstate="print"/>
          <a:srcRect/>
          <a:stretch>
            <a:fillRect/>
          </a:stretch>
        </p:blipFill>
        <p:spPr bwMode="auto">
          <a:xfrm>
            <a:off x="1089695" y="4797152"/>
            <a:ext cx="962025" cy="1114425"/>
          </a:xfrm>
          <a:prstGeom prst="rect">
            <a:avLst/>
          </a:prstGeom>
          <a:noFill/>
          <a:ln w="9525">
            <a:noFill/>
            <a:miter lim="800000"/>
            <a:headEnd/>
            <a:tailEnd/>
          </a:ln>
        </p:spPr>
      </p:pic>
      <p:pic>
        <p:nvPicPr>
          <p:cNvPr id="9220" name="Picture 4"/>
          <p:cNvPicPr>
            <a:picLocks noChangeAspect="1" noChangeArrowheads="1"/>
          </p:cNvPicPr>
          <p:nvPr/>
        </p:nvPicPr>
        <p:blipFill>
          <a:blip r:embed="rId5" cstate="print"/>
          <a:srcRect/>
          <a:stretch>
            <a:fillRect/>
          </a:stretch>
        </p:blipFill>
        <p:spPr bwMode="auto">
          <a:xfrm>
            <a:off x="3879329" y="4581128"/>
            <a:ext cx="1628775" cy="1609725"/>
          </a:xfrm>
          <a:prstGeom prst="rect">
            <a:avLst/>
          </a:prstGeom>
          <a:noFill/>
          <a:ln w="9525">
            <a:noFill/>
            <a:miter lim="800000"/>
            <a:headEnd/>
            <a:tailEnd/>
          </a:ln>
        </p:spPr>
      </p:pic>
      <p:pic>
        <p:nvPicPr>
          <p:cNvPr id="9221" name="Picture 5"/>
          <p:cNvPicPr>
            <a:picLocks noChangeAspect="1" noChangeArrowheads="1"/>
          </p:cNvPicPr>
          <p:nvPr/>
        </p:nvPicPr>
        <p:blipFill>
          <a:blip r:embed="rId6" cstate="print"/>
          <a:srcRect/>
          <a:stretch>
            <a:fillRect/>
          </a:stretch>
        </p:blipFill>
        <p:spPr bwMode="auto">
          <a:xfrm>
            <a:off x="3158798" y="3306887"/>
            <a:ext cx="2925370" cy="1274241"/>
          </a:xfrm>
          <a:prstGeom prst="rect">
            <a:avLst/>
          </a:prstGeom>
          <a:noFill/>
          <a:ln w="9525">
            <a:noFill/>
            <a:miter lim="800000"/>
            <a:headEnd/>
            <a:tailEnd/>
          </a:ln>
        </p:spPr>
      </p:pic>
      <p:pic>
        <p:nvPicPr>
          <p:cNvPr id="9222" name="Picture 6"/>
          <p:cNvPicPr>
            <a:picLocks noChangeAspect="1" noChangeArrowheads="1"/>
          </p:cNvPicPr>
          <p:nvPr/>
        </p:nvPicPr>
        <p:blipFill>
          <a:blip r:embed="rId7" cstate="print"/>
          <a:srcRect/>
          <a:stretch>
            <a:fillRect/>
          </a:stretch>
        </p:blipFill>
        <p:spPr bwMode="auto">
          <a:xfrm>
            <a:off x="6859091" y="4581128"/>
            <a:ext cx="1457325" cy="1447800"/>
          </a:xfrm>
          <a:prstGeom prst="rect">
            <a:avLst/>
          </a:prstGeom>
          <a:noFill/>
          <a:ln w="9525">
            <a:noFill/>
            <a:miter lim="800000"/>
            <a:headEnd/>
            <a:tailEnd/>
          </a:ln>
        </p:spPr>
      </p:pic>
      <p:pic>
        <p:nvPicPr>
          <p:cNvPr id="9223" name="Picture 7"/>
          <p:cNvPicPr>
            <a:picLocks noChangeAspect="1" noChangeArrowheads="1"/>
          </p:cNvPicPr>
          <p:nvPr/>
        </p:nvPicPr>
        <p:blipFill>
          <a:blip r:embed="rId8" cstate="print"/>
          <a:srcRect/>
          <a:stretch>
            <a:fillRect/>
          </a:stretch>
        </p:blipFill>
        <p:spPr bwMode="auto">
          <a:xfrm>
            <a:off x="6285396" y="3284984"/>
            <a:ext cx="2823108" cy="1296144"/>
          </a:xfrm>
          <a:prstGeom prst="rect">
            <a:avLst/>
          </a:prstGeom>
          <a:noFill/>
          <a:ln w="9525">
            <a:noFill/>
            <a:miter lim="800000"/>
            <a:headEnd/>
            <a:tailEnd/>
          </a:ln>
        </p:spPr>
      </p:pic>
      <p:cxnSp>
        <p:nvCxnSpPr>
          <p:cNvPr id="12" name="11 Düz Bağlayıcı"/>
          <p:cNvCxnSpPr/>
          <p:nvPr/>
        </p:nvCxnSpPr>
        <p:spPr>
          <a:xfrm>
            <a:off x="3059832" y="3140968"/>
            <a:ext cx="0" cy="30243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 name="12 Düz Bağlayıcı"/>
          <p:cNvCxnSpPr/>
          <p:nvPr/>
        </p:nvCxnSpPr>
        <p:spPr>
          <a:xfrm>
            <a:off x="6186656" y="3140968"/>
            <a:ext cx="0" cy="3024336"/>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Çokgen Çizmek</a:t>
            </a:r>
            <a:endParaRPr lang="tr-TR" b="1" dirty="0"/>
          </a:p>
        </p:txBody>
      </p:sp>
      <p:sp>
        <p:nvSpPr>
          <p:cNvPr id="3" name="2 İçerik Yer Tutucusu"/>
          <p:cNvSpPr>
            <a:spLocks noGrp="1"/>
          </p:cNvSpPr>
          <p:nvPr>
            <p:ph sz="quarter" idx="1"/>
          </p:nvPr>
        </p:nvSpPr>
        <p:spPr>
          <a:xfrm>
            <a:off x="457200" y="1219200"/>
            <a:ext cx="8219256" cy="5306144"/>
          </a:xfrm>
        </p:spPr>
        <p:txBody>
          <a:bodyPr>
            <a:normAutofit/>
          </a:bodyPr>
          <a:lstStyle/>
          <a:p>
            <a:pPr>
              <a:buNone/>
            </a:pPr>
            <a:r>
              <a:rPr lang="tr-TR" dirty="0" smtClean="0"/>
              <a:t>	Aynı işlemi, sadece kenar uzunluğunu değiştirerek yapabileceğimiz programı şu şekilde yazarız:</a:t>
            </a:r>
          </a:p>
          <a:p>
            <a:pPr>
              <a:buNone/>
            </a:pPr>
            <a:endParaRPr lang="tr-TR" dirty="0" smtClean="0"/>
          </a:p>
          <a:p>
            <a:pPr>
              <a:buNone/>
            </a:pPr>
            <a:endParaRPr lang="tr-TR" dirty="0" smtClean="0"/>
          </a:p>
          <a:p>
            <a:pPr>
              <a:buNone/>
            </a:pPr>
            <a:endParaRPr lang="tr-TR" dirty="0" smtClean="0"/>
          </a:p>
          <a:p>
            <a:pPr>
              <a:buNone/>
            </a:pPr>
            <a:endParaRPr lang="tr-TR" dirty="0" smtClean="0"/>
          </a:p>
          <a:p>
            <a:endParaRPr lang="tr-TR" b="1" dirty="0" smtClean="0"/>
          </a:p>
          <a:p>
            <a:endParaRPr lang="tr-TR" b="1" dirty="0" smtClean="0"/>
          </a:p>
          <a:p>
            <a:r>
              <a:rPr lang="tr-TR" dirty="0" smtClean="0"/>
              <a:t>Örneğin; </a:t>
            </a:r>
            <a:r>
              <a:rPr lang="tr-TR" b="1" dirty="0" smtClean="0"/>
              <a:t>kenar</a:t>
            </a:r>
            <a:r>
              <a:rPr lang="tr-TR" dirty="0" smtClean="0"/>
              <a:t> değişkenini 4 ile değiştirerek bir kare çizileceği gibi,  50 gibi yeterince büyük bir değer girmek, sonucun bir daireye çok benzemesine neden olacaktır. </a:t>
            </a:r>
          </a:p>
        </p:txBody>
      </p:sp>
      <p:pic>
        <p:nvPicPr>
          <p:cNvPr id="10246" name="Picture 6"/>
          <p:cNvPicPr>
            <a:picLocks noChangeAspect="1" noChangeArrowheads="1"/>
          </p:cNvPicPr>
          <p:nvPr/>
        </p:nvPicPr>
        <p:blipFill>
          <a:blip r:embed="rId3" cstate="print"/>
          <a:srcRect/>
          <a:stretch>
            <a:fillRect/>
          </a:stretch>
        </p:blipFill>
        <p:spPr bwMode="auto">
          <a:xfrm>
            <a:off x="2508520" y="2204864"/>
            <a:ext cx="4079704"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Çokgen Çizmek</a:t>
            </a:r>
            <a:endParaRPr lang="tr-TR" b="1" dirty="0"/>
          </a:p>
        </p:txBody>
      </p:sp>
      <p:sp>
        <p:nvSpPr>
          <p:cNvPr id="3" name="2 İçerik Yer Tutucusu"/>
          <p:cNvSpPr>
            <a:spLocks noGrp="1"/>
          </p:cNvSpPr>
          <p:nvPr>
            <p:ph sz="quarter" idx="1"/>
          </p:nvPr>
        </p:nvSpPr>
        <p:spPr>
          <a:xfrm>
            <a:off x="4860032" y="1268760"/>
            <a:ext cx="4104456" cy="2641848"/>
          </a:xfrm>
        </p:spPr>
        <p:txBody>
          <a:bodyPr>
            <a:normAutofit/>
          </a:bodyPr>
          <a:lstStyle/>
          <a:p>
            <a:endParaRPr lang="tr-TR" dirty="0" smtClean="0"/>
          </a:p>
          <a:p>
            <a:pPr>
              <a:buNone/>
            </a:pPr>
            <a:r>
              <a:rPr lang="tr-TR" dirty="0" smtClean="0"/>
              <a:t>	Sadece kenar uzunluğunu değiştirerek alınabilecek sonuçlara örnekleri görüyoruz. </a:t>
            </a:r>
          </a:p>
          <a:p>
            <a:endParaRPr lang="tr-TR" dirty="0"/>
          </a:p>
        </p:txBody>
      </p:sp>
      <p:pic>
        <p:nvPicPr>
          <p:cNvPr id="10243" name="Picture 3"/>
          <p:cNvPicPr>
            <a:picLocks noChangeAspect="1" noChangeArrowheads="1"/>
          </p:cNvPicPr>
          <p:nvPr/>
        </p:nvPicPr>
        <p:blipFill>
          <a:blip r:embed="rId3" cstate="print"/>
          <a:srcRect/>
          <a:stretch>
            <a:fillRect/>
          </a:stretch>
        </p:blipFill>
        <p:spPr bwMode="auto">
          <a:xfrm>
            <a:off x="799753" y="4869160"/>
            <a:ext cx="1323975" cy="1295400"/>
          </a:xfrm>
          <a:prstGeom prst="rect">
            <a:avLst/>
          </a:prstGeom>
          <a:noFill/>
          <a:ln w="9525">
            <a:noFill/>
            <a:miter lim="800000"/>
            <a:headEnd/>
            <a:tailEnd/>
          </a:ln>
        </p:spPr>
      </p:pic>
      <p:sp>
        <p:nvSpPr>
          <p:cNvPr id="7" name="6 Metin kutusu"/>
          <p:cNvSpPr txBox="1"/>
          <p:nvPr/>
        </p:nvSpPr>
        <p:spPr>
          <a:xfrm>
            <a:off x="611560" y="4335487"/>
            <a:ext cx="2016224" cy="461665"/>
          </a:xfrm>
          <a:prstGeom prst="rect">
            <a:avLst/>
          </a:prstGeom>
          <a:noFill/>
        </p:spPr>
        <p:txBody>
          <a:bodyPr wrap="square" rtlCol="0">
            <a:spAutoFit/>
          </a:bodyPr>
          <a:lstStyle/>
          <a:p>
            <a:r>
              <a:rPr lang="tr-TR" sz="2400" dirty="0" smtClean="0">
                <a:latin typeface="Consolas" pitchFamily="49" charset="0"/>
              </a:rPr>
              <a:t>kenar = 12</a:t>
            </a:r>
            <a:endParaRPr lang="tr-TR" sz="2400" dirty="0">
              <a:latin typeface="Consolas" pitchFamily="49" charset="0"/>
            </a:endParaRPr>
          </a:p>
        </p:txBody>
      </p:sp>
      <p:sp>
        <p:nvSpPr>
          <p:cNvPr id="8" name="7 Metin kutusu"/>
          <p:cNvSpPr txBox="1"/>
          <p:nvPr/>
        </p:nvSpPr>
        <p:spPr>
          <a:xfrm>
            <a:off x="3707904" y="4407495"/>
            <a:ext cx="2016224" cy="461665"/>
          </a:xfrm>
          <a:prstGeom prst="rect">
            <a:avLst/>
          </a:prstGeom>
          <a:noFill/>
        </p:spPr>
        <p:txBody>
          <a:bodyPr wrap="square" rtlCol="0">
            <a:spAutoFit/>
          </a:bodyPr>
          <a:lstStyle/>
          <a:p>
            <a:r>
              <a:rPr lang="tr-TR" sz="2400" dirty="0" smtClean="0">
                <a:latin typeface="Consolas" pitchFamily="49" charset="0"/>
              </a:rPr>
              <a:t>kenar = 8</a:t>
            </a:r>
            <a:endParaRPr lang="tr-TR" sz="2400" dirty="0">
              <a:latin typeface="Consolas" pitchFamily="49" charset="0"/>
            </a:endParaRPr>
          </a:p>
        </p:txBody>
      </p:sp>
      <p:sp>
        <p:nvSpPr>
          <p:cNvPr id="9" name="8 Metin kutusu"/>
          <p:cNvSpPr txBox="1"/>
          <p:nvPr/>
        </p:nvSpPr>
        <p:spPr>
          <a:xfrm>
            <a:off x="6660232" y="4407495"/>
            <a:ext cx="1944216" cy="461665"/>
          </a:xfrm>
          <a:prstGeom prst="rect">
            <a:avLst/>
          </a:prstGeom>
          <a:noFill/>
        </p:spPr>
        <p:txBody>
          <a:bodyPr wrap="square" rtlCol="0">
            <a:spAutoFit/>
          </a:bodyPr>
          <a:lstStyle/>
          <a:p>
            <a:r>
              <a:rPr lang="tr-TR" sz="2400" dirty="0" smtClean="0">
                <a:latin typeface="Consolas" pitchFamily="49" charset="0"/>
              </a:rPr>
              <a:t>kenar = 5</a:t>
            </a:r>
            <a:endParaRPr lang="tr-TR" sz="2400" dirty="0">
              <a:latin typeface="Consolas" pitchFamily="49" charset="0"/>
            </a:endParaRPr>
          </a:p>
        </p:txBody>
      </p:sp>
      <p:pic>
        <p:nvPicPr>
          <p:cNvPr id="10244" name="Picture 4"/>
          <p:cNvPicPr>
            <a:picLocks noChangeAspect="1" noChangeArrowheads="1"/>
          </p:cNvPicPr>
          <p:nvPr/>
        </p:nvPicPr>
        <p:blipFill>
          <a:blip r:embed="rId4" cstate="print"/>
          <a:srcRect/>
          <a:stretch>
            <a:fillRect/>
          </a:stretch>
        </p:blipFill>
        <p:spPr bwMode="auto">
          <a:xfrm>
            <a:off x="3890764" y="4869160"/>
            <a:ext cx="1257300" cy="1238250"/>
          </a:xfrm>
          <a:prstGeom prst="rect">
            <a:avLst/>
          </a:prstGeom>
          <a:noFill/>
          <a:ln w="9525">
            <a:noFill/>
            <a:miter lim="800000"/>
            <a:headEnd/>
            <a:tailEnd/>
          </a:ln>
        </p:spPr>
      </p:pic>
      <p:pic>
        <p:nvPicPr>
          <p:cNvPr id="10245" name="Picture 5"/>
          <p:cNvPicPr>
            <a:picLocks noChangeAspect="1" noChangeArrowheads="1"/>
          </p:cNvPicPr>
          <p:nvPr/>
        </p:nvPicPr>
        <p:blipFill>
          <a:blip r:embed="rId5" cstate="print"/>
          <a:srcRect/>
          <a:stretch>
            <a:fillRect/>
          </a:stretch>
        </p:blipFill>
        <p:spPr bwMode="auto">
          <a:xfrm>
            <a:off x="6876256" y="4869160"/>
            <a:ext cx="1304925" cy="1323975"/>
          </a:xfrm>
          <a:prstGeom prst="rect">
            <a:avLst/>
          </a:prstGeom>
          <a:noFill/>
          <a:ln w="9525">
            <a:noFill/>
            <a:miter lim="800000"/>
            <a:headEnd/>
            <a:tailEnd/>
          </a:ln>
        </p:spPr>
      </p:pic>
      <p:pic>
        <p:nvPicPr>
          <p:cNvPr id="10246" name="Picture 6"/>
          <p:cNvPicPr>
            <a:picLocks noChangeAspect="1" noChangeArrowheads="1"/>
          </p:cNvPicPr>
          <p:nvPr/>
        </p:nvPicPr>
        <p:blipFill>
          <a:blip r:embed="rId6" cstate="print"/>
          <a:srcRect/>
          <a:stretch>
            <a:fillRect/>
          </a:stretch>
        </p:blipFill>
        <p:spPr bwMode="auto">
          <a:xfrm>
            <a:off x="564305" y="1412776"/>
            <a:ext cx="4079703" cy="26642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Çokgen Çizmek</a:t>
            </a:r>
            <a:endParaRPr lang="tr-TR" b="1" dirty="0"/>
          </a:p>
        </p:txBody>
      </p:sp>
      <p:sp>
        <p:nvSpPr>
          <p:cNvPr id="3" name="2 İçerik Yer Tutucusu"/>
          <p:cNvSpPr>
            <a:spLocks noGrp="1"/>
          </p:cNvSpPr>
          <p:nvPr>
            <p:ph sz="quarter" idx="1"/>
          </p:nvPr>
        </p:nvSpPr>
        <p:spPr>
          <a:xfrm>
            <a:off x="457200" y="1219200"/>
            <a:ext cx="6563072" cy="5306144"/>
          </a:xfrm>
        </p:spPr>
        <p:txBody>
          <a:bodyPr>
            <a:normAutofit/>
          </a:bodyPr>
          <a:lstStyle/>
          <a:p>
            <a:pPr>
              <a:buNone/>
            </a:pPr>
            <a:r>
              <a:rPr lang="tr-TR" dirty="0" smtClean="0"/>
              <a:t>	Kenar sayısını değiştirerek farklı çokgenler çizdirebileceğimiz program:</a:t>
            </a:r>
          </a:p>
        </p:txBody>
      </p:sp>
      <p:pic>
        <p:nvPicPr>
          <p:cNvPr id="10246" name="Picture 6"/>
          <p:cNvPicPr>
            <a:picLocks noChangeAspect="1" noChangeArrowheads="1"/>
          </p:cNvPicPr>
          <p:nvPr/>
        </p:nvPicPr>
        <p:blipFill>
          <a:blip r:embed="rId3" cstate="print"/>
          <a:srcRect/>
          <a:stretch>
            <a:fillRect/>
          </a:stretch>
        </p:blipFill>
        <p:spPr bwMode="auto">
          <a:xfrm>
            <a:off x="852335" y="2276872"/>
            <a:ext cx="6064425" cy="3960440"/>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566061" y="1"/>
            <a:ext cx="2577939" cy="2708919"/>
          </a:xfrm>
          <a:prstGeom prst="rect">
            <a:avLst/>
          </a:prstGeom>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Karmaşık Şekiller Çizmek</a:t>
            </a:r>
            <a:endParaRPr lang="tr-TR" b="1" dirty="0"/>
          </a:p>
        </p:txBody>
      </p:sp>
      <p:sp>
        <p:nvSpPr>
          <p:cNvPr id="3" name="2 İçerik Yer Tutucusu"/>
          <p:cNvSpPr>
            <a:spLocks noGrp="1"/>
          </p:cNvSpPr>
          <p:nvPr>
            <p:ph sz="quarter" idx="1"/>
          </p:nvPr>
        </p:nvSpPr>
        <p:spPr>
          <a:xfrm>
            <a:off x="457200" y="1219200"/>
            <a:ext cx="8229600" cy="1561728"/>
          </a:xfrm>
        </p:spPr>
        <p:txBody>
          <a:bodyPr/>
          <a:lstStyle/>
          <a:p>
            <a:r>
              <a:rPr lang="tr-TR" dirty="0" smtClean="0"/>
              <a:t>Biraz önce öğrendiğimiz tekniği kullanarak, ilginç bir sonuç elde edecek şekilde kaplumbağanın her seferinde biraz kayarak birden fazla daire çizmesini sağlayabiliriz. </a:t>
            </a:r>
            <a:endParaRPr lang="tr-TR" dirty="0"/>
          </a:p>
        </p:txBody>
      </p:sp>
      <p:pic>
        <p:nvPicPr>
          <p:cNvPr id="11266" name="Picture 2"/>
          <p:cNvPicPr>
            <a:picLocks noChangeAspect="1" noChangeArrowheads="1"/>
          </p:cNvPicPr>
          <p:nvPr/>
        </p:nvPicPr>
        <p:blipFill>
          <a:blip r:embed="rId3" cstate="print"/>
          <a:srcRect/>
          <a:stretch>
            <a:fillRect/>
          </a:stretch>
        </p:blipFill>
        <p:spPr bwMode="auto">
          <a:xfrm>
            <a:off x="4932040" y="2694094"/>
            <a:ext cx="3484612" cy="347121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827584" y="2636912"/>
            <a:ext cx="3600400" cy="35649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Karmaşık Şekiller Çizmek</a:t>
            </a:r>
            <a:endParaRPr lang="tr-TR" dirty="0"/>
          </a:p>
        </p:txBody>
      </p:sp>
      <p:sp>
        <p:nvSpPr>
          <p:cNvPr id="3" name="2 İçerik Yer Tutucusu"/>
          <p:cNvSpPr>
            <a:spLocks noGrp="1"/>
          </p:cNvSpPr>
          <p:nvPr>
            <p:ph sz="quarter" idx="1"/>
          </p:nvPr>
        </p:nvSpPr>
        <p:spPr>
          <a:xfrm>
            <a:off x="457200" y="1219200"/>
            <a:ext cx="4330824" cy="4937760"/>
          </a:xfrm>
        </p:spPr>
        <p:txBody>
          <a:bodyPr>
            <a:normAutofit/>
          </a:bodyPr>
          <a:lstStyle/>
          <a:p>
            <a:r>
              <a:rPr lang="tr-TR" dirty="0" smtClean="0"/>
              <a:t>Yandaki programda, birisi diğerinin içerisinde iki adet </a:t>
            </a:r>
            <a:r>
              <a:rPr lang="tr-TR" b="1" dirty="0" err="1" smtClean="0"/>
              <a:t>For</a:t>
            </a:r>
            <a:r>
              <a:rPr lang="tr-TR" b="1" dirty="0" smtClean="0"/>
              <a:t>..</a:t>
            </a:r>
            <a:r>
              <a:rPr lang="tr-TR" b="1" dirty="0" err="1" smtClean="0"/>
              <a:t>EndFor</a:t>
            </a:r>
            <a:r>
              <a:rPr lang="tr-TR" dirty="0" smtClean="0"/>
              <a:t> döngüsü vardır. İçteki döngü (i = </a:t>
            </a:r>
            <a:r>
              <a:rPr lang="tr-TR" dirty="0" smtClean="0">
                <a:latin typeface="Arial" pitchFamily="34" charset="0"/>
                <a:cs typeface="Arial" pitchFamily="34" charset="0"/>
              </a:rPr>
              <a:t>1</a:t>
            </a:r>
            <a:r>
              <a:rPr lang="tr-TR" dirty="0" smtClean="0"/>
              <a:t> </a:t>
            </a:r>
            <a:r>
              <a:rPr lang="tr-TR" dirty="0" err="1" smtClean="0"/>
              <a:t>to</a:t>
            </a:r>
            <a:r>
              <a:rPr lang="tr-TR" dirty="0" smtClean="0"/>
              <a:t> kenar), çokgen programına benzer ve bir daire çizer. Dıştaki döngü, (j = </a:t>
            </a:r>
            <a:r>
              <a:rPr lang="tr-TR" dirty="0" smtClean="0">
                <a:latin typeface="Arial" pitchFamily="34" charset="0"/>
                <a:cs typeface="Arial" pitchFamily="34" charset="0"/>
              </a:rPr>
              <a:t>1</a:t>
            </a:r>
            <a:r>
              <a:rPr lang="tr-TR" dirty="0" smtClean="0"/>
              <a:t> </a:t>
            </a:r>
            <a:r>
              <a:rPr lang="tr-TR" dirty="0" err="1" smtClean="0"/>
              <a:t>to</a:t>
            </a:r>
            <a:r>
              <a:rPr lang="tr-TR" dirty="0" smtClean="0"/>
              <a:t> 20) çizilen her bir daire için, kaplumbağayı biraz döndürür. Bu, kaplumbağaya 20 adet daire çizmesini söyler. </a:t>
            </a:r>
            <a:endParaRPr lang="tr-TR" dirty="0"/>
          </a:p>
        </p:txBody>
      </p:sp>
      <p:pic>
        <p:nvPicPr>
          <p:cNvPr id="4" name="Picture 3"/>
          <p:cNvPicPr>
            <a:picLocks noChangeAspect="1" noChangeArrowheads="1"/>
          </p:cNvPicPr>
          <p:nvPr/>
        </p:nvPicPr>
        <p:blipFill>
          <a:blip r:embed="rId2" cstate="print"/>
          <a:srcRect/>
          <a:stretch>
            <a:fillRect/>
          </a:stretch>
        </p:blipFill>
        <p:spPr bwMode="auto">
          <a:xfrm>
            <a:off x="4891916" y="1628800"/>
            <a:ext cx="4072572"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Karmaşık Şekiller Çizmek</a:t>
            </a:r>
            <a:endParaRPr lang="tr-TR" b="1" dirty="0"/>
          </a:p>
        </p:txBody>
      </p:sp>
      <p:sp>
        <p:nvSpPr>
          <p:cNvPr id="3" name="2 İçerik Yer Tutucusu"/>
          <p:cNvSpPr>
            <a:spLocks noGrp="1"/>
          </p:cNvSpPr>
          <p:nvPr>
            <p:ph sz="quarter" idx="1"/>
          </p:nvPr>
        </p:nvSpPr>
        <p:spPr>
          <a:xfrm>
            <a:off x="457200" y="1219200"/>
            <a:ext cx="5915000" cy="1561728"/>
          </a:xfrm>
        </p:spPr>
        <p:txBody>
          <a:bodyPr/>
          <a:lstStyle/>
          <a:p>
            <a:r>
              <a:rPr lang="tr-TR" dirty="0" smtClean="0"/>
              <a:t>Kaplumbağanın her seferinde biraz kayarak birden fazla daire çizdiren program:</a:t>
            </a:r>
            <a:endParaRPr lang="tr-TR" dirty="0"/>
          </a:p>
        </p:txBody>
      </p:sp>
      <p:pic>
        <p:nvPicPr>
          <p:cNvPr id="11266" name="Picture 2"/>
          <p:cNvPicPr>
            <a:picLocks noChangeAspect="1" noChangeArrowheads="1"/>
          </p:cNvPicPr>
          <p:nvPr/>
        </p:nvPicPr>
        <p:blipFill>
          <a:blip r:embed="rId3" cstate="print"/>
          <a:srcRect/>
          <a:stretch>
            <a:fillRect/>
          </a:stretch>
        </p:blipFill>
        <p:spPr bwMode="auto">
          <a:xfrm>
            <a:off x="4932040" y="2694094"/>
            <a:ext cx="3484612" cy="3471210"/>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827584" y="2636912"/>
            <a:ext cx="3600400" cy="3564928"/>
          </a:xfrm>
          <a:prstGeom prst="rect">
            <a:avLst/>
          </a:prstGeom>
          <a:noFill/>
          <a:ln w="9525">
            <a:noFill/>
            <a:miter lim="800000"/>
            <a:headEnd/>
            <a:tailEnd/>
          </a:ln>
        </p:spPr>
      </p:pic>
      <p:pic>
        <p:nvPicPr>
          <p:cNvPr id="6" name="5 Resim" descr="kalem.gif"/>
          <p:cNvPicPr>
            <a:picLocks noChangeAspect="1"/>
          </p:cNvPicPr>
          <p:nvPr/>
        </p:nvPicPr>
        <p:blipFill>
          <a:blip r:embed="rId5" cstate="print"/>
          <a:stretch>
            <a:fillRect/>
          </a:stretch>
        </p:blipFill>
        <p:spPr>
          <a:xfrm>
            <a:off x="6566061" y="1"/>
            <a:ext cx="2577939" cy="270891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10132503-illustration-of-kids-posing-with-a-computer.jpg"/>
          <p:cNvPicPr>
            <a:picLocks noChangeAspect="1"/>
          </p:cNvPicPr>
          <p:nvPr/>
        </p:nvPicPr>
        <p:blipFill>
          <a:blip r:embed="rId2" cstate="print"/>
          <a:stretch>
            <a:fillRect/>
          </a:stretch>
        </p:blipFill>
        <p:spPr>
          <a:xfrm>
            <a:off x="4559294" y="1700809"/>
            <a:ext cx="4405194" cy="3744416"/>
          </a:xfrm>
          <a:prstGeom prst="rect">
            <a:avLst/>
          </a:prstGeom>
        </p:spPr>
      </p:pic>
      <p:sp>
        <p:nvSpPr>
          <p:cNvPr id="2" name="1 Başlık"/>
          <p:cNvSpPr>
            <a:spLocks noGrp="1"/>
          </p:cNvSpPr>
          <p:nvPr>
            <p:ph type="title"/>
          </p:nvPr>
        </p:nvSpPr>
        <p:spPr/>
        <p:txBody>
          <a:bodyPr/>
          <a:lstStyle/>
          <a:p>
            <a:r>
              <a:rPr lang="tr-TR" b="1" dirty="0" smtClean="0"/>
              <a:t>İlk Programımız </a:t>
            </a:r>
            <a:endParaRPr lang="tr-TR" dirty="0"/>
          </a:p>
        </p:txBody>
      </p:sp>
      <p:sp>
        <p:nvSpPr>
          <p:cNvPr id="3" name="2 İçerik Yer Tutucusu"/>
          <p:cNvSpPr>
            <a:spLocks noGrp="1"/>
          </p:cNvSpPr>
          <p:nvPr>
            <p:ph sz="quarter" idx="1"/>
          </p:nvPr>
        </p:nvSpPr>
        <p:spPr>
          <a:xfrm>
            <a:off x="214282" y="1219200"/>
            <a:ext cx="4285710" cy="5138758"/>
          </a:xfrm>
        </p:spPr>
        <p:txBody>
          <a:bodyPr>
            <a:normAutofit/>
          </a:bodyPr>
          <a:lstStyle/>
          <a:p>
            <a:endParaRPr lang="tr-TR" sz="2800" dirty="0" smtClean="0"/>
          </a:p>
          <a:p>
            <a:r>
              <a:rPr lang="tr-TR" sz="2800" dirty="0" smtClean="0"/>
              <a:t>Tebrikler! İlk </a:t>
            </a:r>
            <a:r>
              <a:rPr lang="tr-TR" sz="2800" dirty="0" err="1" smtClean="0"/>
              <a:t>Small</a:t>
            </a:r>
            <a:r>
              <a:rPr lang="tr-TR" sz="2800" dirty="0" smtClean="0"/>
              <a:t> </a:t>
            </a:r>
            <a:r>
              <a:rPr lang="tr-TR" sz="2800" dirty="0" err="1" smtClean="0"/>
              <a:t>Basic</a:t>
            </a:r>
            <a:r>
              <a:rPr lang="tr-TR" sz="2800" dirty="0" smtClean="0"/>
              <a:t> programınızı yazdınız ve çalıştırdınız. Şimdi, bunu anlayabilmek için, yazdığımız programı analiz edeceğiz. </a:t>
            </a:r>
            <a:endParaRPr lang="tr-TR" sz="2800" b="1"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827584" y="1363216"/>
            <a:ext cx="5544616" cy="5018112"/>
          </a:xfrm>
        </p:spPr>
        <p:txBody>
          <a:bodyPr>
            <a:normAutofit/>
          </a:bodyPr>
          <a:lstStyle/>
          <a:p>
            <a:pPr>
              <a:buNone/>
            </a:pPr>
            <a:r>
              <a:rPr lang="tr-TR" sz="4000" b="1" dirty="0" smtClean="0">
                <a:cs typeface="Arial" pitchFamily="34" charset="0"/>
              </a:rPr>
              <a:t>	</a:t>
            </a:r>
            <a:r>
              <a:rPr lang="tr-TR" sz="4000" b="1" u="sng" dirty="0" err="1" smtClean="0">
                <a:cs typeface="Arial" pitchFamily="34" charset="0"/>
              </a:rPr>
              <a:t>Speed</a:t>
            </a:r>
            <a:r>
              <a:rPr lang="tr-TR" sz="4000" b="1" u="sng" dirty="0" smtClean="0">
                <a:cs typeface="Arial" pitchFamily="34" charset="0"/>
              </a:rPr>
              <a:t>:</a:t>
            </a:r>
          </a:p>
          <a:p>
            <a:pPr>
              <a:buNone/>
            </a:pPr>
            <a:r>
              <a:rPr lang="tr-TR" sz="4000" b="1" dirty="0" smtClean="0">
                <a:cs typeface="Arial" pitchFamily="34" charset="0"/>
              </a:rPr>
              <a:t>	</a:t>
            </a:r>
            <a:r>
              <a:rPr lang="en-US" sz="4000" dirty="0" err="1" smtClean="0">
                <a:cs typeface="Arial" pitchFamily="34" charset="0"/>
              </a:rPr>
              <a:t>Kaplumbağanın</a:t>
            </a:r>
            <a:r>
              <a:rPr lang="en-US" sz="4000" dirty="0" smtClean="0">
                <a:cs typeface="Arial" pitchFamily="34" charset="0"/>
              </a:rPr>
              <a:t> </a:t>
            </a:r>
            <a:r>
              <a:rPr lang="en-US" sz="4000" dirty="0" err="1" smtClean="0">
                <a:cs typeface="Arial" pitchFamily="34" charset="0"/>
              </a:rPr>
              <a:t>hareket</a:t>
            </a:r>
            <a:r>
              <a:rPr lang="en-US" sz="4000" dirty="0" smtClean="0">
                <a:cs typeface="Arial" pitchFamily="34" charset="0"/>
              </a:rPr>
              <a:t> </a:t>
            </a:r>
            <a:r>
              <a:rPr lang="en-US" sz="4000" dirty="0" err="1" smtClean="0">
                <a:cs typeface="Arial" pitchFamily="34" charset="0"/>
              </a:rPr>
              <a:t>hızını</a:t>
            </a:r>
            <a:r>
              <a:rPr lang="en-US" sz="4000" dirty="0" smtClean="0">
                <a:cs typeface="Arial" pitchFamily="34" charset="0"/>
              </a:rPr>
              <a:t> </a:t>
            </a:r>
            <a:r>
              <a:rPr lang="en-US" sz="4000" dirty="0" err="1" smtClean="0">
                <a:cs typeface="Arial" pitchFamily="34" charset="0"/>
              </a:rPr>
              <a:t>belirler</a:t>
            </a:r>
            <a:r>
              <a:rPr lang="en-US" sz="4000" dirty="0" smtClean="0">
                <a:cs typeface="Arial" pitchFamily="34" charset="0"/>
              </a:rPr>
              <a:t>. </a:t>
            </a:r>
            <a:r>
              <a:rPr lang="en-US" sz="4000" dirty="0" err="1" smtClean="0">
                <a:cs typeface="Arial" pitchFamily="34" charset="0"/>
              </a:rPr>
              <a:t>Hız</a:t>
            </a:r>
            <a:r>
              <a:rPr lang="en-US" sz="4000" dirty="0" smtClean="0">
                <a:cs typeface="Arial" pitchFamily="34" charset="0"/>
              </a:rPr>
              <a:t> </a:t>
            </a:r>
            <a:r>
              <a:rPr lang="en-US" sz="4000" dirty="0" err="1" smtClean="0">
                <a:cs typeface="Arial" pitchFamily="34" charset="0"/>
              </a:rPr>
              <a:t>değeri</a:t>
            </a:r>
            <a:r>
              <a:rPr lang="en-US" sz="4000" dirty="0" smtClean="0">
                <a:cs typeface="Arial" pitchFamily="34" charset="0"/>
              </a:rPr>
              <a:t> </a:t>
            </a:r>
            <a:r>
              <a:rPr lang="en-US" sz="4000" dirty="0" smtClean="0">
                <a:latin typeface="Arial" pitchFamily="34" charset="0"/>
                <a:cs typeface="Arial" pitchFamily="34" charset="0"/>
              </a:rPr>
              <a:t>1</a:t>
            </a:r>
            <a:r>
              <a:rPr lang="en-US" sz="4000" dirty="0" smtClean="0">
                <a:cs typeface="Arial" pitchFamily="34" charset="0"/>
              </a:rPr>
              <a:t> </a:t>
            </a:r>
            <a:r>
              <a:rPr lang="en-US" sz="4000" dirty="0" err="1" smtClean="0">
                <a:cs typeface="Arial" pitchFamily="34" charset="0"/>
              </a:rPr>
              <a:t>ile</a:t>
            </a:r>
            <a:r>
              <a:rPr lang="en-US" sz="4000" dirty="0" smtClean="0">
                <a:cs typeface="Arial" pitchFamily="34" charset="0"/>
              </a:rPr>
              <a:t> </a:t>
            </a:r>
            <a:r>
              <a:rPr lang="en-US" sz="4000" dirty="0" smtClean="0">
                <a:latin typeface="Arial" pitchFamily="34" charset="0"/>
                <a:cs typeface="Arial" pitchFamily="34" charset="0"/>
              </a:rPr>
              <a:t>10</a:t>
            </a:r>
            <a:r>
              <a:rPr lang="en-US" sz="4000" dirty="0" smtClean="0">
                <a:cs typeface="Arial" pitchFamily="34" charset="0"/>
              </a:rPr>
              <a:t> </a:t>
            </a:r>
            <a:r>
              <a:rPr lang="en-US" sz="4000" dirty="0" err="1" smtClean="0">
                <a:cs typeface="Arial" pitchFamily="34" charset="0"/>
              </a:rPr>
              <a:t>arasındadır</a:t>
            </a:r>
            <a:r>
              <a:rPr lang="en-US" sz="4000" dirty="0" smtClean="0">
                <a:cs typeface="Arial" pitchFamily="34" charset="0"/>
              </a:rPr>
              <a:t>. </a:t>
            </a:r>
            <a:r>
              <a:rPr lang="tr-TR" sz="4000" dirty="0" smtClean="0">
                <a:cs typeface="Arial" pitchFamily="34" charset="0"/>
              </a:rPr>
              <a:t>Değer</a:t>
            </a:r>
            <a:r>
              <a:rPr lang="en-US" sz="4000" dirty="0" smtClean="0">
                <a:cs typeface="Arial" pitchFamily="34" charset="0"/>
              </a:rPr>
              <a:t> </a:t>
            </a:r>
            <a:r>
              <a:rPr lang="en-US" sz="4000" dirty="0" smtClean="0">
                <a:latin typeface="Arial" pitchFamily="34" charset="0"/>
                <a:cs typeface="Arial" pitchFamily="34" charset="0"/>
              </a:rPr>
              <a:t>10</a:t>
            </a:r>
            <a:r>
              <a:rPr lang="en-US" sz="4000" dirty="0" smtClean="0">
                <a:cs typeface="Arial" pitchFamily="34" charset="0"/>
              </a:rPr>
              <a:t> </a:t>
            </a:r>
            <a:r>
              <a:rPr lang="en-US" sz="4000" dirty="0" err="1" smtClean="0">
                <a:cs typeface="Arial" pitchFamily="34" charset="0"/>
              </a:rPr>
              <a:t>olduğunda</a:t>
            </a:r>
            <a:r>
              <a:rPr lang="en-US" sz="4000" dirty="0" smtClean="0">
                <a:cs typeface="Arial" pitchFamily="34" charset="0"/>
              </a:rPr>
              <a:t>, </a:t>
            </a:r>
            <a:r>
              <a:rPr lang="en-US" sz="4000" dirty="0" err="1" smtClean="0">
                <a:cs typeface="Arial" pitchFamily="34" charset="0"/>
              </a:rPr>
              <a:t>kaplumbağa</a:t>
            </a:r>
            <a:r>
              <a:rPr lang="en-US" sz="4000" dirty="0" smtClean="0">
                <a:cs typeface="Arial" pitchFamily="34" charset="0"/>
              </a:rPr>
              <a:t> </a:t>
            </a:r>
            <a:r>
              <a:rPr lang="en-US" sz="4000" dirty="0" err="1" smtClean="0">
                <a:cs typeface="Arial" pitchFamily="34" charset="0"/>
              </a:rPr>
              <a:t>anında</a:t>
            </a:r>
            <a:r>
              <a:rPr lang="en-US" sz="4000" dirty="0" smtClean="0">
                <a:cs typeface="Arial" pitchFamily="34" charset="0"/>
              </a:rPr>
              <a:t> </a:t>
            </a:r>
            <a:r>
              <a:rPr lang="en-US" sz="4000" dirty="0" err="1" smtClean="0">
                <a:cs typeface="Arial" pitchFamily="34" charset="0"/>
              </a:rPr>
              <a:t>hareket</a:t>
            </a:r>
            <a:r>
              <a:rPr lang="en-US" sz="4000" dirty="0" smtClean="0">
                <a:cs typeface="Arial" pitchFamily="34" charset="0"/>
              </a:rPr>
              <a:t> </a:t>
            </a:r>
            <a:r>
              <a:rPr lang="en-US" sz="4000" dirty="0" err="1" smtClean="0">
                <a:cs typeface="Arial" pitchFamily="34" charset="0"/>
              </a:rPr>
              <a:t>eder</a:t>
            </a:r>
            <a:r>
              <a:rPr lang="en-US" sz="4000" dirty="0" smtClean="0">
                <a:cs typeface="Arial" pitchFamily="34" charset="0"/>
              </a:rPr>
              <a:t> </a:t>
            </a:r>
            <a:r>
              <a:rPr lang="en-US" sz="4000" dirty="0" err="1" smtClean="0">
                <a:cs typeface="Arial" pitchFamily="34" charset="0"/>
              </a:rPr>
              <a:t>ve</a:t>
            </a:r>
            <a:r>
              <a:rPr lang="en-US" sz="4000" dirty="0" smtClean="0">
                <a:cs typeface="Arial" pitchFamily="34" charset="0"/>
              </a:rPr>
              <a:t> </a:t>
            </a:r>
            <a:r>
              <a:rPr lang="en-US" sz="4000" dirty="0" err="1" smtClean="0">
                <a:cs typeface="Arial" pitchFamily="34" charset="0"/>
              </a:rPr>
              <a:t>döner</a:t>
            </a:r>
            <a:r>
              <a:rPr lang="en-US" sz="4000" dirty="0" smtClean="0">
                <a:cs typeface="Arial" pitchFamily="34" charset="0"/>
              </a:rPr>
              <a:t>.</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Çevrede Dolaşmak</a:t>
            </a:r>
            <a:endParaRPr lang="tr-TR" dirty="0"/>
          </a:p>
        </p:txBody>
      </p:sp>
      <p:sp>
        <p:nvSpPr>
          <p:cNvPr id="3" name="2 İçerik Yer Tutucusu"/>
          <p:cNvSpPr>
            <a:spLocks noGrp="1"/>
          </p:cNvSpPr>
          <p:nvPr>
            <p:ph sz="quarter" idx="1"/>
          </p:nvPr>
        </p:nvSpPr>
        <p:spPr>
          <a:xfrm>
            <a:off x="395536" y="1196752"/>
            <a:ext cx="8280920" cy="4824536"/>
          </a:xfrm>
        </p:spPr>
        <p:txBody>
          <a:bodyPr>
            <a:normAutofit/>
          </a:bodyPr>
          <a:lstStyle/>
          <a:p>
            <a:pPr>
              <a:buNone/>
            </a:pPr>
            <a:r>
              <a:rPr lang="tr-TR" b="1" dirty="0" smtClean="0"/>
              <a:t>	</a:t>
            </a:r>
            <a:r>
              <a:rPr lang="tr-TR" b="1" dirty="0" err="1" smtClean="0"/>
              <a:t>PenUp</a:t>
            </a:r>
            <a:r>
              <a:rPr lang="tr-TR" b="1" dirty="0" smtClean="0"/>
              <a:t> </a:t>
            </a:r>
            <a:r>
              <a:rPr lang="tr-TR" dirty="0" smtClean="0"/>
              <a:t>işlemi, kaplumbağayı çizim yapmadan ekranda herhangi bir yere hareket ettirebilmenizi sağlar. </a:t>
            </a:r>
            <a:r>
              <a:rPr lang="tr-TR" b="1" dirty="0" err="1" smtClean="0"/>
              <a:t>PenDown</a:t>
            </a:r>
            <a:r>
              <a:rPr lang="tr-TR" dirty="0" smtClean="0"/>
              <a:t> işlemi ile kaplumbağa tekrar çizmeye başlar. Bu, noktalı çizgiler gibi bazı ilginç efektler elde etmek için kullanılabilir.  Aşağıdaki programı inceleyelim: </a:t>
            </a:r>
          </a:p>
        </p:txBody>
      </p:sp>
      <p:pic>
        <p:nvPicPr>
          <p:cNvPr id="12291" name="Picture 3"/>
          <p:cNvPicPr>
            <a:picLocks noChangeAspect="1" noChangeArrowheads="1"/>
          </p:cNvPicPr>
          <p:nvPr/>
        </p:nvPicPr>
        <p:blipFill>
          <a:blip r:embed="rId3" cstate="print"/>
          <a:srcRect/>
          <a:stretch>
            <a:fillRect/>
          </a:stretch>
        </p:blipFill>
        <p:spPr bwMode="auto">
          <a:xfrm>
            <a:off x="6728707" y="3052310"/>
            <a:ext cx="363573" cy="3257010"/>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1259632" y="3513715"/>
            <a:ext cx="4320480" cy="279560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Kesik Çizgiler Çizmek</a:t>
            </a:r>
            <a:endParaRPr lang="tr-TR" dirty="0"/>
          </a:p>
        </p:txBody>
      </p:sp>
      <p:sp>
        <p:nvSpPr>
          <p:cNvPr id="3" name="2 İçerik Yer Tutucusu"/>
          <p:cNvSpPr>
            <a:spLocks noGrp="1"/>
          </p:cNvSpPr>
          <p:nvPr>
            <p:ph sz="quarter" idx="1"/>
          </p:nvPr>
        </p:nvSpPr>
        <p:spPr>
          <a:xfrm>
            <a:off x="395536" y="1196752"/>
            <a:ext cx="8280920" cy="4824536"/>
          </a:xfrm>
        </p:spPr>
        <p:txBody>
          <a:bodyPr>
            <a:normAutofit/>
          </a:bodyPr>
          <a:lstStyle/>
          <a:p>
            <a:pPr>
              <a:buNone/>
            </a:pPr>
            <a:r>
              <a:rPr lang="tr-TR" b="1" dirty="0" smtClean="0"/>
              <a:t>	</a:t>
            </a:r>
            <a:endParaRPr lang="tr-TR" dirty="0" smtClean="0"/>
          </a:p>
        </p:txBody>
      </p:sp>
      <p:pic>
        <p:nvPicPr>
          <p:cNvPr id="12291" name="Picture 3"/>
          <p:cNvPicPr>
            <a:picLocks noChangeAspect="1" noChangeArrowheads="1"/>
          </p:cNvPicPr>
          <p:nvPr/>
        </p:nvPicPr>
        <p:blipFill>
          <a:blip r:embed="rId3" cstate="print"/>
          <a:srcRect/>
          <a:stretch>
            <a:fillRect/>
          </a:stretch>
        </p:blipFill>
        <p:spPr bwMode="auto">
          <a:xfrm>
            <a:off x="5436096" y="2132856"/>
            <a:ext cx="363573" cy="3257010"/>
          </a:xfrm>
          <a:prstGeom prst="rect">
            <a:avLst/>
          </a:prstGeom>
          <a:noFill/>
          <a:ln w="9525">
            <a:noFill/>
            <a:miter lim="800000"/>
            <a:headEnd/>
            <a:tailEnd/>
          </a:ln>
        </p:spPr>
      </p:pic>
      <p:pic>
        <p:nvPicPr>
          <p:cNvPr id="12292" name="Picture 4"/>
          <p:cNvPicPr>
            <a:picLocks noChangeAspect="1" noChangeArrowheads="1"/>
          </p:cNvPicPr>
          <p:nvPr/>
        </p:nvPicPr>
        <p:blipFill>
          <a:blip r:embed="rId4" cstate="print"/>
          <a:srcRect/>
          <a:stretch>
            <a:fillRect/>
          </a:stretch>
        </p:blipFill>
        <p:spPr bwMode="auto">
          <a:xfrm>
            <a:off x="755576" y="2564904"/>
            <a:ext cx="4320480" cy="2795605"/>
          </a:xfrm>
          <a:prstGeom prst="rect">
            <a:avLst/>
          </a:prstGeom>
          <a:noFill/>
          <a:ln w="9525">
            <a:noFill/>
            <a:miter lim="800000"/>
            <a:headEnd/>
            <a:tailEnd/>
          </a:ln>
        </p:spPr>
      </p:pic>
      <p:pic>
        <p:nvPicPr>
          <p:cNvPr id="6" name="5 Resim" descr="kalem.gif"/>
          <p:cNvPicPr>
            <a:picLocks noChangeAspect="1"/>
          </p:cNvPicPr>
          <p:nvPr/>
        </p:nvPicPr>
        <p:blipFill>
          <a:blip r:embed="rId5" cstate="print"/>
          <a:stretch>
            <a:fillRect/>
          </a:stretch>
        </p:blipFill>
        <p:spPr>
          <a:xfrm>
            <a:off x="6154903" y="1"/>
            <a:ext cx="2989097" cy="3140967"/>
          </a:xfrm>
          <a:prstGeom prst="rect">
            <a:avLst/>
          </a:prstGeom>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827584" y="1147192"/>
            <a:ext cx="5544616" cy="5018112"/>
          </a:xfrm>
        </p:spPr>
        <p:txBody>
          <a:bodyPr>
            <a:noAutofit/>
          </a:bodyPr>
          <a:lstStyle/>
          <a:p>
            <a:pPr>
              <a:buNone/>
            </a:pPr>
            <a:r>
              <a:rPr lang="tr-TR" sz="4000" b="1" dirty="0" smtClean="0">
                <a:cs typeface="Arial" pitchFamily="34" charset="0"/>
              </a:rPr>
              <a:t>	</a:t>
            </a:r>
            <a:r>
              <a:rPr lang="en-US" sz="4000" b="1" u="sng" dirty="0" err="1" smtClean="0"/>
              <a:t>PenUp</a:t>
            </a:r>
            <a:r>
              <a:rPr lang="tr-TR" sz="4000" b="1" u="sng" dirty="0" smtClean="0"/>
              <a:t>:</a:t>
            </a:r>
            <a:r>
              <a:rPr lang="en-US" sz="4000" dirty="0" smtClean="0"/>
              <a:t/>
            </a:r>
            <a:br>
              <a:rPr lang="en-US" sz="4000" dirty="0" smtClean="0"/>
            </a:br>
            <a:r>
              <a:rPr lang="en-US" sz="4000" dirty="0" err="1" smtClean="0"/>
              <a:t>Kaplumbağa</a:t>
            </a:r>
            <a:r>
              <a:rPr lang="en-US" sz="4000" dirty="0" smtClean="0"/>
              <a:t> </a:t>
            </a:r>
            <a:r>
              <a:rPr lang="en-US" sz="4000" dirty="0" err="1" smtClean="0"/>
              <a:t>hareket</a:t>
            </a:r>
            <a:r>
              <a:rPr lang="en-US" sz="4000" dirty="0" smtClean="0"/>
              <a:t> </a:t>
            </a:r>
            <a:r>
              <a:rPr lang="en-US" sz="4000" dirty="0" err="1" smtClean="0"/>
              <a:t>ederken</a:t>
            </a:r>
            <a:r>
              <a:rPr lang="en-US" sz="4000" dirty="0" smtClean="0"/>
              <a:t> </a:t>
            </a:r>
            <a:r>
              <a:rPr lang="en-US" sz="4000" dirty="0" err="1" smtClean="0"/>
              <a:t>çizim</a:t>
            </a:r>
            <a:r>
              <a:rPr lang="en-US" sz="4000" dirty="0" smtClean="0"/>
              <a:t> </a:t>
            </a:r>
            <a:r>
              <a:rPr lang="en-US" sz="4000" dirty="0" err="1" smtClean="0"/>
              <a:t>yapmasını</a:t>
            </a:r>
            <a:r>
              <a:rPr lang="en-US" sz="4000" dirty="0" smtClean="0"/>
              <a:t> </a:t>
            </a:r>
            <a:r>
              <a:rPr lang="en-US" sz="4000" dirty="0" err="1" smtClean="0"/>
              <a:t>durd</a:t>
            </a:r>
            <a:r>
              <a:rPr lang="tr-TR" sz="4000" dirty="0" err="1" smtClean="0"/>
              <a:t>urur</a:t>
            </a:r>
            <a:r>
              <a:rPr lang="tr-TR" sz="4000" dirty="0" smtClean="0"/>
              <a:t>.</a:t>
            </a:r>
          </a:p>
          <a:p>
            <a:pPr>
              <a:buNone/>
            </a:pPr>
            <a:r>
              <a:rPr lang="tr-TR" sz="4000" b="1" dirty="0" smtClean="0"/>
              <a:t>	</a:t>
            </a:r>
            <a:r>
              <a:rPr lang="en-US" sz="4000" b="1" u="sng" dirty="0" err="1" smtClean="0"/>
              <a:t>PenDown</a:t>
            </a:r>
            <a:r>
              <a:rPr lang="tr-TR" sz="4000" b="1" u="sng" dirty="0" smtClean="0"/>
              <a:t>:</a:t>
            </a:r>
            <a:r>
              <a:rPr lang="en-US" sz="4000" dirty="0" smtClean="0"/>
              <a:t/>
            </a:r>
            <a:br>
              <a:rPr lang="en-US" sz="4000" dirty="0" smtClean="0"/>
            </a:br>
            <a:r>
              <a:rPr lang="en-US" sz="4000" dirty="0" err="1" smtClean="0"/>
              <a:t>Kaplumbağa</a:t>
            </a:r>
            <a:r>
              <a:rPr lang="en-US" sz="4000" dirty="0" smtClean="0"/>
              <a:t> </a:t>
            </a:r>
            <a:r>
              <a:rPr lang="en-US" sz="4000" dirty="0" err="1" smtClean="0"/>
              <a:t>hareket</a:t>
            </a:r>
            <a:r>
              <a:rPr lang="en-US" sz="4000" dirty="0" smtClean="0"/>
              <a:t> </a:t>
            </a:r>
            <a:r>
              <a:rPr lang="en-US" sz="4000" dirty="0" err="1" smtClean="0"/>
              <a:t>ederken</a:t>
            </a:r>
            <a:r>
              <a:rPr lang="en-US" sz="4000" dirty="0" smtClean="0"/>
              <a:t> </a:t>
            </a:r>
            <a:r>
              <a:rPr lang="en-US" sz="4000" dirty="0" err="1" smtClean="0"/>
              <a:t>çizim</a:t>
            </a:r>
            <a:r>
              <a:rPr lang="en-US" sz="4000" dirty="0" smtClean="0"/>
              <a:t> </a:t>
            </a:r>
            <a:r>
              <a:rPr lang="en-US" sz="4000" dirty="0" err="1" smtClean="0"/>
              <a:t>yapması</a:t>
            </a:r>
            <a:r>
              <a:rPr lang="en-US" sz="4000" dirty="0" smtClean="0"/>
              <a:t> </a:t>
            </a:r>
            <a:r>
              <a:rPr lang="en-US" sz="4000" dirty="0" err="1" smtClean="0"/>
              <a:t>için</a:t>
            </a:r>
            <a:r>
              <a:rPr lang="en-US" sz="4000" dirty="0" smtClean="0"/>
              <a:t> </a:t>
            </a:r>
            <a:r>
              <a:rPr lang="en-US" sz="4000" dirty="0" err="1" smtClean="0"/>
              <a:t>kalemi</a:t>
            </a:r>
            <a:r>
              <a:rPr lang="en-US" sz="4000" dirty="0" smtClean="0"/>
              <a:t> </a:t>
            </a:r>
            <a:r>
              <a:rPr lang="en-US" sz="4000" dirty="0" err="1" smtClean="0"/>
              <a:t>aşağı</a:t>
            </a:r>
            <a:r>
              <a:rPr lang="en-US" sz="4000" dirty="0" smtClean="0"/>
              <a:t> </a:t>
            </a:r>
            <a:r>
              <a:rPr lang="en-US" sz="4000" dirty="0" err="1" smtClean="0"/>
              <a:t>indirir</a:t>
            </a:r>
            <a:r>
              <a:rPr lang="en-US" sz="4000" dirty="0" smtClean="0"/>
              <a:t>.</a:t>
            </a:r>
            <a:endParaRPr lang="tr-TR" sz="4000" u="sng" dirty="0" smtClean="0">
              <a:cs typeface="Arial" pitchFamily="34" charset="0"/>
            </a:endParaRPr>
          </a:p>
          <a:p>
            <a:pPr>
              <a:buNone/>
            </a:pPr>
            <a:r>
              <a:rPr lang="tr-TR" sz="4000" b="1" dirty="0" smtClean="0">
                <a:cs typeface="Arial" pitchFamily="34" charset="0"/>
              </a:rPr>
              <a:t>	</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Kesik Çizgili Çokgen</a:t>
            </a:r>
            <a:endParaRPr lang="tr-TR" dirty="0"/>
          </a:p>
        </p:txBody>
      </p:sp>
      <p:pic>
        <p:nvPicPr>
          <p:cNvPr id="12290" name="Picture 2"/>
          <p:cNvPicPr>
            <a:picLocks noChangeAspect="1" noChangeArrowheads="1"/>
          </p:cNvPicPr>
          <p:nvPr/>
        </p:nvPicPr>
        <p:blipFill>
          <a:blip r:embed="rId3" cstate="print"/>
          <a:srcRect b="7786"/>
          <a:stretch>
            <a:fillRect/>
          </a:stretch>
        </p:blipFill>
        <p:spPr bwMode="auto">
          <a:xfrm>
            <a:off x="395536" y="2924944"/>
            <a:ext cx="4516045" cy="3933056"/>
          </a:xfrm>
          <a:prstGeom prst="rect">
            <a:avLst/>
          </a:prstGeom>
          <a:noFill/>
          <a:ln w="9525">
            <a:noFill/>
            <a:miter lim="800000"/>
            <a:headEnd/>
            <a:tailEnd/>
          </a:ln>
        </p:spPr>
      </p:pic>
      <p:sp>
        <p:nvSpPr>
          <p:cNvPr id="5" name="4 İçerik Yer Tutucusu"/>
          <p:cNvSpPr>
            <a:spLocks noGrp="1"/>
          </p:cNvSpPr>
          <p:nvPr>
            <p:ph sz="quarter" idx="1"/>
          </p:nvPr>
        </p:nvSpPr>
        <p:spPr/>
        <p:txBody>
          <a:bodyPr/>
          <a:lstStyle/>
          <a:p>
            <a:r>
              <a:rPr lang="tr-TR" dirty="0" smtClean="0"/>
              <a:t>Bu programda da iki döngü var. İçteki döngü, tek bir noktalı çizgi çizer, dıştaki döngü kaç çizgi çizileceğini belirtir. Örneğimizde, </a:t>
            </a:r>
            <a:r>
              <a:rPr lang="tr-TR" b="1" dirty="0" smtClean="0"/>
              <a:t>kenar </a:t>
            </a:r>
            <a:r>
              <a:rPr lang="tr-TR" dirty="0" smtClean="0"/>
              <a:t>değişkeni için 6 sayısını kullanıyoruz ve kesik çizgili bir altıgen elde ediyoruz.</a:t>
            </a:r>
          </a:p>
          <a:p>
            <a:endParaRPr lang="tr-TR" dirty="0"/>
          </a:p>
        </p:txBody>
      </p:sp>
      <p:pic>
        <p:nvPicPr>
          <p:cNvPr id="13315" name="Picture 3"/>
          <p:cNvPicPr>
            <a:picLocks noChangeAspect="1" noChangeArrowheads="1"/>
          </p:cNvPicPr>
          <p:nvPr/>
        </p:nvPicPr>
        <p:blipFill>
          <a:blip r:embed="rId4" cstate="print"/>
          <a:srcRect/>
          <a:stretch>
            <a:fillRect/>
          </a:stretch>
        </p:blipFill>
        <p:spPr bwMode="auto">
          <a:xfrm>
            <a:off x="4882719" y="2996952"/>
            <a:ext cx="4225785" cy="36724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Altyordamlar</a:t>
            </a:r>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499993" y="1844824"/>
            <a:ext cx="4608512" cy="3932597"/>
          </a:xfrm>
          <a:prstGeom prst="rect">
            <a:avLst/>
          </a:prstGeom>
        </p:spPr>
      </p:pic>
      <p:sp>
        <p:nvSpPr>
          <p:cNvPr id="2" name="1 Başlık"/>
          <p:cNvSpPr>
            <a:spLocks noGrp="1"/>
          </p:cNvSpPr>
          <p:nvPr>
            <p:ph type="title"/>
          </p:nvPr>
        </p:nvSpPr>
        <p:spPr/>
        <p:txBody>
          <a:bodyPr/>
          <a:lstStyle/>
          <a:p>
            <a:r>
              <a:rPr lang="tr-TR" b="1" dirty="0" smtClean="0"/>
              <a:t>Altyordamlar</a:t>
            </a:r>
            <a:endParaRPr lang="tr-TR" b="1" dirty="0"/>
          </a:p>
        </p:txBody>
      </p:sp>
      <p:sp>
        <p:nvSpPr>
          <p:cNvPr id="3" name="2 İçerik Yer Tutucusu"/>
          <p:cNvSpPr>
            <a:spLocks noGrp="1"/>
          </p:cNvSpPr>
          <p:nvPr>
            <p:ph sz="quarter" idx="1"/>
          </p:nvPr>
        </p:nvSpPr>
        <p:spPr>
          <a:xfrm>
            <a:off x="457200" y="1219200"/>
            <a:ext cx="4330824" cy="5090120"/>
          </a:xfrm>
        </p:spPr>
        <p:txBody>
          <a:bodyPr>
            <a:normAutofit/>
          </a:bodyPr>
          <a:lstStyle/>
          <a:p>
            <a:r>
              <a:rPr lang="tr-TR" dirty="0" smtClean="0"/>
              <a:t>Program yazarken, sık sık aynı adım setini defalarca tekrar uygulamamız gerekecek durumlarda, aynı ifadeleri birden fazla kez yazmak yerine </a:t>
            </a:r>
            <a:r>
              <a:rPr lang="tr-TR" i="1" dirty="0" smtClean="0"/>
              <a:t>Altyordamlar</a:t>
            </a:r>
            <a:r>
              <a:rPr lang="tr-TR" dirty="0" smtClean="0"/>
              <a:t> faydalı olurlar. </a:t>
            </a:r>
          </a:p>
          <a:p>
            <a:r>
              <a:rPr lang="tr-TR" dirty="0" smtClean="0"/>
              <a:t>Bir altyordam, daha büyük bir program içerisindeki kodun, programdaki herhangi bir yerden çağırılabilen bir bölümüdür. </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Altyordamlar</a:t>
            </a:r>
            <a:endParaRPr lang="tr-TR" b="1" dirty="0"/>
          </a:p>
        </p:txBody>
      </p:sp>
      <p:sp>
        <p:nvSpPr>
          <p:cNvPr id="3" name="2 İçerik Yer Tutucusu"/>
          <p:cNvSpPr>
            <a:spLocks noGrp="1"/>
          </p:cNvSpPr>
          <p:nvPr>
            <p:ph sz="quarter" idx="1"/>
          </p:nvPr>
        </p:nvSpPr>
        <p:spPr/>
        <p:txBody>
          <a:bodyPr>
            <a:normAutofit/>
          </a:bodyPr>
          <a:lstStyle/>
          <a:p>
            <a:r>
              <a:rPr lang="tr-TR" dirty="0" smtClean="0"/>
              <a:t>Altyordamlar, </a:t>
            </a:r>
            <a:r>
              <a:rPr lang="tr-TR" b="1" dirty="0" err="1" smtClean="0"/>
              <a:t>Sub</a:t>
            </a:r>
            <a:r>
              <a:rPr lang="tr-TR" dirty="0" smtClean="0"/>
              <a:t> anahtar kelimesinin ardından gelen bir isimle tanımlanırlar ve </a:t>
            </a:r>
            <a:r>
              <a:rPr lang="tr-TR" b="1" dirty="0" err="1" smtClean="0"/>
              <a:t>EndSub</a:t>
            </a:r>
            <a:r>
              <a:rPr lang="tr-TR" dirty="0" smtClean="0"/>
              <a:t> anahtar kelimesiyle sonlandırılırlar. </a:t>
            </a:r>
          </a:p>
          <a:p>
            <a:r>
              <a:rPr lang="tr-TR" dirty="0" smtClean="0"/>
              <a:t>Örneğin; aşağıdaki küçük parça ismi </a:t>
            </a:r>
            <a:r>
              <a:rPr lang="tr-TR" i="1" dirty="0" smtClean="0"/>
              <a:t>saat</a:t>
            </a:r>
            <a:r>
              <a:rPr lang="tr-TR" dirty="0" smtClean="0"/>
              <a:t> olan bir altyordamı temsil eder ve bu altyordam, o andaki zamanı </a:t>
            </a:r>
            <a:r>
              <a:rPr lang="tr-TR" dirty="0" err="1" smtClean="0"/>
              <a:t>TextWindow’a</a:t>
            </a:r>
            <a:r>
              <a:rPr lang="tr-TR" dirty="0" smtClean="0"/>
              <a:t> yazdırma işini yapar.</a:t>
            </a:r>
          </a:p>
          <a:p>
            <a:endParaRPr lang="tr-TR" dirty="0" smtClean="0"/>
          </a:p>
        </p:txBody>
      </p:sp>
      <p:pic>
        <p:nvPicPr>
          <p:cNvPr id="1026" name="Picture 2"/>
          <p:cNvPicPr>
            <a:picLocks noChangeAspect="1" noChangeArrowheads="1"/>
          </p:cNvPicPr>
          <p:nvPr/>
        </p:nvPicPr>
        <p:blipFill>
          <a:blip r:embed="rId3" cstate="print"/>
          <a:srcRect/>
          <a:stretch>
            <a:fillRect/>
          </a:stretch>
        </p:blipFill>
        <p:spPr bwMode="auto">
          <a:xfrm>
            <a:off x="467544" y="4149080"/>
            <a:ext cx="8131469" cy="15121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755576" y="1124744"/>
            <a:ext cx="5616624" cy="5112568"/>
          </a:xfrm>
        </p:spPr>
        <p:txBody>
          <a:bodyPr>
            <a:noAutofit/>
          </a:bodyPr>
          <a:lstStyle/>
          <a:p>
            <a:pPr>
              <a:buNone/>
            </a:pPr>
            <a:r>
              <a:rPr lang="tr-TR" sz="3600" b="1" dirty="0" smtClean="0">
                <a:cs typeface="Arial" pitchFamily="34" charset="0"/>
              </a:rPr>
              <a:t>	</a:t>
            </a:r>
            <a:r>
              <a:rPr lang="tr-TR" sz="3600" b="1" dirty="0" smtClean="0"/>
              <a:t>ALTYORDAMLAR</a:t>
            </a:r>
          </a:p>
          <a:p>
            <a:pPr>
              <a:buNone/>
            </a:pPr>
            <a:r>
              <a:rPr lang="tr-TR" sz="3600" dirty="0" smtClean="0"/>
              <a:t>	Altyordam, daha büyük bir program içerisindeki kodun, programdaki herhangi bir yerden çağırılabilen bir bölümüdür.  </a:t>
            </a:r>
            <a:r>
              <a:rPr lang="tr-TR" sz="3600" b="1" dirty="0" err="1" smtClean="0"/>
              <a:t>Sub</a:t>
            </a:r>
            <a:r>
              <a:rPr lang="tr-TR" sz="3600" dirty="0" smtClean="0"/>
              <a:t> kelimesinin ardından gelen bir isimle tanımlanırlar ve </a:t>
            </a:r>
            <a:r>
              <a:rPr lang="tr-TR" sz="3600" b="1" dirty="0" err="1" smtClean="0"/>
              <a:t>EndSub</a:t>
            </a:r>
            <a:r>
              <a:rPr lang="tr-TR" sz="3600" dirty="0" smtClean="0"/>
              <a:t> ile sonlandırılırlar. </a:t>
            </a:r>
            <a:endParaRPr lang="tr-TR" sz="3600" dirty="0" smtClean="0">
              <a:cs typeface="Arial" pitchFamily="34" charset="0"/>
            </a:endParaRPr>
          </a:p>
          <a:p>
            <a:pPr>
              <a:buNone/>
            </a:pPr>
            <a:r>
              <a:rPr lang="tr-TR" sz="3600" b="1" dirty="0" smtClean="0">
                <a:cs typeface="Arial" pitchFamily="34" charset="0"/>
              </a:rPr>
              <a:t>	</a:t>
            </a:r>
            <a:endParaRPr lang="tr-TR" sz="3600" dirty="0" smtClean="0">
              <a:cs typeface="Arial" pitchFamily="34" charset="0"/>
            </a:endParaRPr>
          </a:p>
          <a:p>
            <a:pPr>
              <a:buNone/>
            </a:pPr>
            <a:endParaRPr lang="tr-TR" sz="3600" dirty="0" smtClean="0">
              <a:cs typeface="Arial" pitchFamily="34" charset="0"/>
            </a:endParaRPr>
          </a:p>
          <a:p>
            <a:endParaRPr lang="tr-TR" sz="3600" dirty="0">
              <a:cs typeface="Arial" pitchFamily="34" charset="0"/>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Altyordamlar</a:t>
            </a:r>
            <a:endParaRPr lang="tr-TR" dirty="0"/>
          </a:p>
        </p:txBody>
      </p:sp>
      <p:sp>
        <p:nvSpPr>
          <p:cNvPr id="3" name="2 İçerik Yer Tutucusu"/>
          <p:cNvSpPr>
            <a:spLocks noGrp="1"/>
          </p:cNvSpPr>
          <p:nvPr>
            <p:ph sz="quarter" idx="1"/>
          </p:nvPr>
        </p:nvSpPr>
        <p:spPr/>
        <p:txBody>
          <a:bodyPr/>
          <a:lstStyle/>
          <a:p>
            <a:r>
              <a:rPr lang="tr-TR" dirty="0" smtClean="0"/>
              <a:t>Aşağıda, altyordam içeren ve onu çeşitli yerlerden çağıran bir program yer almaktadır.</a:t>
            </a:r>
          </a:p>
          <a:p>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971600" y="2187599"/>
            <a:ext cx="7361358" cy="3185617"/>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a:stretch>
            <a:fillRect/>
          </a:stretch>
        </p:blipFill>
        <p:spPr bwMode="auto">
          <a:xfrm>
            <a:off x="1763688" y="5445224"/>
            <a:ext cx="5463274"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İlk Programımız </a:t>
            </a:r>
            <a:endParaRPr lang="tr-TR" dirty="0"/>
          </a:p>
        </p:txBody>
      </p:sp>
      <p:sp>
        <p:nvSpPr>
          <p:cNvPr id="3" name="2 İçerik Yer Tutucusu"/>
          <p:cNvSpPr>
            <a:spLocks noGrp="1"/>
          </p:cNvSpPr>
          <p:nvPr>
            <p:ph sz="quarter" idx="1"/>
          </p:nvPr>
        </p:nvSpPr>
        <p:spPr/>
        <p:txBody>
          <a:bodyPr>
            <a:normAutofit/>
          </a:bodyPr>
          <a:lstStyle/>
          <a:p>
            <a:r>
              <a:rPr lang="tr-TR" dirty="0" smtClean="0"/>
              <a:t>Program yazarken, içinde öğeler listesi bulunan bir pencere açıldı. Bu, </a:t>
            </a:r>
            <a:r>
              <a:rPr lang="tr-TR" b="1" dirty="0" smtClean="0"/>
              <a:t>akıllı algılama</a:t>
            </a:r>
            <a:r>
              <a:rPr lang="tr-TR" dirty="0" smtClean="0"/>
              <a:t>dır ve programı daha hızlı yazmanıza yardımcı olur. Yukarı/Aşağı ok tuşlarıyla listeyi kaydırabilir ve istediğinizi bulduğunuzda, </a:t>
            </a:r>
            <a:r>
              <a:rPr lang="tr-TR" dirty="0" err="1" smtClean="0"/>
              <a:t>Enter</a:t>
            </a:r>
            <a:r>
              <a:rPr lang="tr-TR" dirty="0" smtClean="0"/>
              <a:t> tuşuna basarak öğeyi programa ekleyebilirsiniz.</a:t>
            </a:r>
            <a:endParaRPr lang="tr-TR" b="1" dirty="0"/>
          </a:p>
        </p:txBody>
      </p:sp>
      <p:pic>
        <p:nvPicPr>
          <p:cNvPr id="5122" name="Picture 2"/>
          <p:cNvPicPr>
            <a:picLocks noChangeAspect="1" noChangeArrowheads="1"/>
          </p:cNvPicPr>
          <p:nvPr/>
        </p:nvPicPr>
        <p:blipFill>
          <a:blip r:embed="rId2" cstate="print"/>
          <a:srcRect/>
          <a:stretch>
            <a:fillRect/>
          </a:stretch>
        </p:blipFill>
        <p:spPr bwMode="auto">
          <a:xfrm>
            <a:off x="1357290" y="3579258"/>
            <a:ext cx="6536951" cy="25860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Örnek:</a:t>
            </a:r>
            <a:endParaRPr lang="tr-TR" b="1" dirty="0"/>
          </a:p>
        </p:txBody>
      </p:sp>
      <p:pic>
        <p:nvPicPr>
          <p:cNvPr id="2050" name="Picture 2"/>
          <p:cNvPicPr>
            <a:picLocks noChangeAspect="1" noChangeArrowheads="1"/>
          </p:cNvPicPr>
          <p:nvPr/>
        </p:nvPicPr>
        <p:blipFill>
          <a:blip r:embed="rId3" cstate="print"/>
          <a:srcRect/>
          <a:stretch>
            <a:fillRect/>
          </a:stretch>
        </p:blipFill>
        <p:spPr bwMode="auto">
          <a:xfrm>
            <a:off x="13115" y="2204865"/>
            <a:ext cx="9151825" cy="3960439"/>
          </a:xfrm>
          <a:prstGeom prst="rect">
            <a:avLst/>
          </a:prstGeom>
          <a:noFill/>
          <a:ln w="9525">
            <a:noFill/>
            <a:miter lim="800000"/>
            <a:headEnd/>
            <a:tailEnd/>
          </a:ln>
        </p:spPr>
      </p:pic>
      <p:pic>
        <p:nvPicPr>
          <p:cNvPr id="6" name="5 Resim" descr="kalem.gif"/>
          <p:cNvPicPr>
            <a:picLocks noChangeAspect="1"/>
          </p:cNvPicPr>
          <p:nvPr/>
        </p:nvPicPr>
        <p:blipFill>
          <a:blip r:embed="rId4" cstate="print"/>
          <a:stretch>
            <a:fillRect/>
          </a:stretch>
        </p:blipFill>
        <p:spPr>
          <a:xfrm>
            <a:off x="6566061" y="1"/>
            <a:ext cx="2577939" cy="2708919"/>
          </a:xfrm>
          <a:prstGeom prst="rect">
            <a:avLst/>
          </a:prstGeom>
        </p:spPr>
      </p:pic>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mputer-clipart-1.jpg"/>
          <p:cNvPicPr>
            <a:picLocks noChangeAspect="1"/>
          </p:cNvPicPr>
          <p:nvPr/>
        </p:nvPicPr>
        <p:blipFill>
          <a:blip r:embed="rId2" cstate="print"/>
          <a:stretch>
            <a:fillRect/>
          </a:stretch>
        </p:blipFill>
        <p:spPr>
          <a:xfrm>
            <a:off x="4973670" y="2060848"/>
            <a:ext cx="4134833" cy="3528391"/>
          </a:xfrm>
          <a:prstGeom prst="rect">
            <a:avLst/>
          </a:prstGeom>
        </p:spPr>
      </p:pic>
      <p:sp>
        <p:nvSpPr>
          <p:cNvPr id="2" name="1 Başlık"/>
          <p:cNvSpPr>
            <a:spLocks noGrp="1"/>
          </p:cNvSpPr>
          <p:nvPr>
            <p:ph type="title"/>
          </p:nvPr>
        </p:nvSpPr>
        <p:spPr/>
        <p:txBody>
          <a:bodyPr>
            <a:normAutofit fontScale="90000"/>
          </a:bodyPr>
          <a:lstStyle/>
          <a:p>
            <a:r>
              <a:rPr lang="tr-TR" b="1" dirty="0" smtClean="0"/>
              <a:t>Altyordamları Kullanmanın Avantajları</a:t>
            </a:r>
            <a:endParaRPr lang="tr-TR" dirty="0"/>
          </a:p>
        </p:txBody>
      </p:sp>
      <p:sp>
        <p:nvSpPr>
          <p:cNvPr id="3" name="2 İçerik Yer Tutucusu"/>
          <p:cNvSpPr>
            <a:spLocks noGrp="1"/>
          </p:cNvSpPr>
          <p:nvPr>
            <p:ph sz="quarter" idx="1"/>
          </p:nvPr>
        </p:nvSpPr>
        <p:spPr>
          <a:xfrm>
            <a:off x="457200" y="1219200"/>
            <a:ext cx="5338936" cy="5090120"/>
          </a:xfrm>
        </p:spPr>
        <p:txBody>
          <a:bodyPr>
            <a:normAutofit/>
          </a:bodyPr>
          <a:lstStyle/>
          <a:p>
            <a:r>
              <a:rPr lang="tr-TR" dirty="0" smtClean="0"/>
              <a:t>Altyordamlar, yazmanız gereken kod miktarını azaltırlar. </a:t>
            </a:r>
          </a:p>
          <a:p>
            <a:r>
              <a:rPr lang="tr-TR" dirty="0" smtClean="0"/>
              <a:t>Karmaşık problemlerin daha basit parçalara ayrılmasına da yardımcı olabilirler. </a:t>
            </a:r>
          </a:p>
          <a:p>
            <a:r>
              <a:rPr lang="tr-TR" dirty="0" smtClean="0"/>
              <a:t>Bir programın okunabilirliğinin iyileştirilmesine de yardımcı olabilirler. Programınızın ortak olarak çalışan bölümleri için iyi isimlendirilmiş altyordamlarınız varsa, programınızın okunması ve kavranması daha kolay hale gelir. </a:t>
            </a:r>
            <a:endParaRPr lang="tr-TR" i="1" dirty="0" smtClean="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395536" y="2907847"/>
            <a:ext cx="5760640" cy="3950153"/>
          </a:xfrm>
          <a:prstGeom prst="rect">
            <a:avLst/>
          </a:prstGeom>
          <a:noFill/>
          <a:ln w="9525">
            <a:noFill/>
            <a:miter lim="800000"/>
            <a:headEnd/>
            <a:tailEnd/>
          </a:ln>
        </p:spPr>
      </p:pic>
      <p:sp>
        <p:nvSpPr>
          <p:cNvPr id="2" name="1 Başlık"/>
          <p:cNvSpPr>
            <a:spLocks noGrp="1"/>
          </p:cNvSpPr>
          <p:nvPr>
            <p:ph type="title"/>
          </p:nvPr>
        </p:nvSpPr>
        <p:spPr/>
        <p:txBody>
          <a:bodyPr>
            <a:normAutofit/>
          </a:bodyPr>
          <a:lstStyle/>
          <a:p>
            <a:r>
              <a:rPr lang="tr-TR" b="1" dirty="0" smtClean="0"/>
              <a:t>Değişkenlerin Kullanılması</a:t>
            </a:r>
            <a:endParaRPr lang="tr-TR" dirty="0"/>
          </a:p>
        </p:txBody>
      </p:sp>
      <p:sp>
        <p:nvSpPr>
          <p:cNvPr id="3" name="2 İçerik Yer Tutucusu"/>
          <p:cNvSpPr>
            <a:spLocks noGrp="1"/>
          </p:cNvSpPr>
          <p:nvPr>
            <p:ph sz="quarter" idx="1"/>
          </p:nvPr>
        </p:nvSpPr>
        <p:spPr>
          <a:xfrm>
            <a:off x="457200" y="1219200"/>
            <a:ext cx="8363272" cy="5090120"/>
          </a:xfrm>
        </p:spPr>
        <p:txBody>
          <a:bodyPr>
            <a:normAutofit/>
          </a:bodyPr>
          <a:lstStyle/>
          <a:p>
            <a:r>
              <a:rPr lang="tr-TR" dirty="0" smtClean="0"/>
              <a:t>Bir programdaki herhangi bir değişkene, bir altyordam içerisinden erişebilir ve onu kullanabilirsiniz.  Aşağıdaki programda, </a:t>
            </a:r>
            <a:r>
              <a:rPr lang="tr-TR" i="1" dirty="0" err="1" smtClean="0"/>
              <a:t>max</a:t>
            </a:r>
            <a:r>
              <a:rPr lang="tr-TR" dirty="0" smtClean="0"/>
              <a:t> değişkeninin altyordamın hem içinde, hem de dışında kullanıldığına dikkat edin. </a:t>
            </a:r>
          </a:p>
          <a:p>
            <a:endParaRPr lang="tr-TR" dirty="0"/>
          </a:p>
        </p:txBody>
      </p:sp>
      <p:pic>
        <p:nvPicPr>
          <p:cNvPr id="4099" name="Picture 3"/>
          <p:cNvPicPr>
            <a:picLocks noChangeAspect="1" noChangeArrowheads="1"/>
          </p:cNvPicPr>
          <p:nvPr/>
        </p:nvPicPr>
        <p:blipFill>
          <a:blip r:embed="rId4" cstate="print"/>
          <a:srcRect/>
          <a:stretch>
            <a:fillRect/>
          </a:stretch>
        </p:blipFill>
        <p:spPr bwMode="auto">
          <a:xfrm>
            <a:off x="3091736" y="5013176"/>
            <a:ext cx="5728736" cy="134076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Altyordamlar</a:t>
            </a:r>
            <a:endParaRPr lang="tr-TR" b="1" dirty="0"/>
          </a:p>
        </p:txBody>
      </p:sp>
      <p:sp>
        <p:nvSpPr>
          <p:cNvPr id="3" name="2 İçerik Yer Tutucusu"/>
          <p:cNvSpPr>
            <a:spLocks noGrp="1"/>
          </p:cNvSpPr>
          <p:nvPr>
            <p:ph sz="quarter" idx="1"/>
          </p:nvPr>
        </p:nvSpPr>
        <p:spPr/>
        <p:txBody>
          <a:bodyPr/>
          <a:lstStyle/>
          <a:p>
            <a:r>
              <a:rPr lang="tr-TR" dirty="0" smtClean="0"/>
              <a:t>Şimdi,  </a:t>
            </a:r>
            <a:r>
              <a:rPr lang="tr-TR" i="1" dirty="0" smtClean="0"/>
              <a:t>x</a:t>
            </a:r>
            <a:r>
              <a:rPr lang="tr-TR" dirty="0" smtClean="0"/>
              <a:t> ve </a:t>
            </a:r>
            <a:r>
              <a:rPr lang="tr-TR" i="1" dirty="0" smtClean="0"/>
              <a:t>y</a:t>
            </a:r>
            <a:r>
              <a:rPr lang="tr-TR" dirty="0" smtClean="0"/>
              <a:t> değişkenlerinde saklayacak çeşitli noktaları hesaplayan bir grafik programı kullanacağız. Program, merkez olarak </a:t>
            </a:r>
            <a:r>
              <a:rPr lang="tr-TR" i="1" dirty="0" smtClean="0"/>
              <a:t>x</a:t>
            </a:r>
            <a:r>
              <a:rPr lang="tr-TR" dirty="0" smtClean="0"/>
              <a:t> ve </a:t>
            </a:r>
            <a:r>
              <a:rPr lang="tr-TR" i="1" dirty="0" err="1" smtClean="0"/>
              <a:t>y</a:t>
            </a:r>
            <a:r>
              <a:rPr lang="tr-TR" dirty="0" err="1" smtClean="0"/>
              <a:t>’yi</a:t>
            </a:r>
            <a:r>
              <a:rPr lang="tr-TR" dirty="0" smtClean="0"/>
              <a:t> kullanarak bir daire çizmekten sorumlu olan </a:t>
            </a:r>
            <a:r>
              <a:rPr lang="tr-TR" b="1" dirty="0" err="1" smtClean="0"/>
              <a:t>DaireCiz</a:t>
            </a:r>
            <a:r>
              <a:rPr lang="tr-TR" dirty="0" smtClean="0"/>
              <a:t> isimli bir altyordam kullanacak.</a:t>
            </a:r>
          </a:p>
          <a:p>
            <a:endParaRPr lang="tr-TR" dirty="0"/>
          </a:p>
        </p:txBody>
      </p:sp>
      <p:pic>
        <p:nvPicPr>
          <p:cNvPr id="5122" name="Picture 2"/>
          <p:cNvPicPr>
            <a:picLocks noChangeAspect="1" noChangeArrowheads="1"/>
          </p:cNvPicPr>
          <p:nvPr/>
        </p:nvPicPr>
        <p:blipFill>
          <a:blip r:embed="rId3" cstate="print"/>
          <a:srcRect/>
          <a:stretch>
            <a:fillRect/>
          </a:stretch>
        </p:blipFill>
        <p:spPr bwMode="auto">
          <a:xfrm>
            <a:off x="333010" y="2996952"/>
            <a:ext cx="8810990" cy="3667922"/>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5760640" y="2924944"/>
            <a:ext cx="2915816" cy="296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973670" y="2060848"/>
            <a:ext cx="4134833" cy="3528391"/>
          </a:xfrm>
          <a:prstGeom prst="rect">
            <a:avLst/>
          </a:prstGeom>
        </p:spPr>
      </p:pic>
      <p:sp>
        <p:nvSpPr>
          <p:cNvPr id="2" name="1 Başlık"/>
          <p:cNvSpPr>
            <a:spLocks noGrp="1"/>
          </p:cNvSpPr>
          <p:nvPr>
            <p:ph type="title"/>
          </p:nvPr>
        </p:nvSpPr>
        <p:spPr/>
        <p:txBody>
          <a:bodyPr>
            <a:normAutofit fontScale="90000"/>
          </a:bodyPr>
          <a:lstStyle/>
          <a:p>
            <a:r>
              <a:rPr lang="tr-TR" b="1" dirty="0" smtClean="0"/>
              <a:t>Döngüler İçerisinde Altyordamların Çağırılması</a:t>
            </a:r>
            <a:endParaRPr lang="tr-TR" dirty="0"/>
          </a:p>
        </p:txBody>
      </p:sp>
      <p:sp>
        <p:nvSpPr>
          <p:cNvPr id="3" name="2 İçerik Yer Tutucusu"/>
          <p:cNvSpPr>
            <a:spLocks noGrp="1"/>
          </p:cNvSpPr>
          <p:nvPr>
            <p:ph sz="quarter" idx="1"/>
          </p:nvPr>
        </p:nvSpPr>
        <p:spPr>
          <a:xfrm>
            <a:off x="457200" y="1219200"/>
            <a:ext cx="4762872" cy="5162128"/>
          </a:xfrm>
        </p:spPr>
        <p:txBody>
          <a:bodyPr>
            <a:normAutofit lnSpcReduction="10000"/>
          </a:bodyPr>
          <a:lstStyle/>
          <a:p>
            <a:r>
              <a:rPr lang="tr-TR" dirty="0" smtClean="0"/>
              <a:t>Bazen, altyordamlar bir döngünün içinden çağrılırlar, bu sırada aynı ifade setini uygularlar, ancak bunu bir ya da daha fazla değişkende farklı değerlerle yaparlar. Örneğin; diyelim ki, </a:t>
            </a:r>
            <a:r>
              <a:rPr lang="tr-TR" i="1" dirty="0" err="1" smtClean="0"/>
              <a:t>AsalKontrol</a:t>
            </a:r>
            <a:r>
              <a:rPr lang="tr-TR" i="1" dirty="0" smtClean="0"/>
              <a:t> </a:t>
            </a:r>
            <a:r>
              <a:rPr lang="tr-TR" dirty="0" smtClean="0"/>
              <a:t>isimli bir altyordamınız var ve bu, bir sayının asal olup olmadığını belirliyor. Kullanıcıya bir değer girmesini söyleyen bir program yazabilir ve sonra bu altyordamı kullanarak, onun asal olup olmadığını söyleyebilirsiniz. </a:t>
            </a:r>
          </a:p>
          <a:p>
            <a:endParaRPr lang="tr-TR"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Döngüler İçerisinde Altyordamların Çağırılması</a:t>
            </a:r>
            <a:endParaRPr lang="tr-TR" dirty="0"/>
          </a:p>
        </p:txBody>
      </p:sp>
      <p:sp>
        <p:nvSpPr>
          <p:cNvPr id="3" name="2 İçerik Yer Tutucusu"/>
          <p:cNvSpPr>
            <a:spLocks noGrp="1"/>
          </p:cNvSpPr>
          <p:nvPr>
            <p:ph sz="quarter" idx="1"/>
          </p:nvPr>
        </p:nvSpPr>
        <p:spPr/>
        <p:txBody>
          <a:bodyPr/>
          <a:lstStyle/>
          <a:p>
            <a:r>
              <a:rPr lang="tr-TR" dirty="0" smtClean="0"/>
              <a:t>Girilen sayının asal sayı olup olmadığını söyleyen program:</a:t>
            </a:r>
            <a:endParaRPr lang="tr-TR" dirty="0"/>
          </a:p>
        </p:txBody>
      </p:sp>
      <p:pic>
        <p:nvPicPr>
          <p:cNvPr id="6146" name="Picture 2"/>
          <p:cNvPicPr>
            <a:picLocks noChangeAspect="1" noChangeArrowheads="1"/>
          </p:cNvPicPr>
          <p:nvPr/>
        </p:nvPicPr>
        <p:blipFill>
          <a:blip r:embed="rId3" cstate="print"/>
          <a:srcRect/>
          <a:stretch>
            <a:fillRect/>
          </a:stretch>
        </p:blipFill>
        <p:spPr bwMode="auto">
          <a:xfrm>
            <a:off x="467544" y="1815653"/>
            <a:ext cx="6120680" cy="504234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Döngüler İçerisinde Altyordamların Çağırılması</a:t>
            </a:r>
            <a:endParaRPr lang="tr-TR" dirty="0"/>
          </a:p>
        </p:txBody>
      </p:sp>
      <p:sp>
        <p:nvSpPr>
          <p:cNvPr id="3" name="2 İçerik Yer Tutucusu"/>
          <p:cNvSpPr>
            <a:spLocks noGrp="1"/>
          </p:cNvSpPr>
          <p:nvPr>
            <p:ph sz="quarter" idx="1"/>
          </p:nvPr>
        </p:nvSpPr>
        <p:spPr/>
        <p:txBody>
          <a:bodyPr/>
          <a:lstStyle/>
          <a:p>
            <a:r>
              <a:rPr lang="tr-TR" dirty="0" err="1" smtClean="0"/>
              <a:t>AsalKontrol</a:t>
            </a:r>
            <a:r>
              <a:rPr lang="tr-TR" dirty="0" smtClean="0"/>
              <a:t> altyordamı, </a:t>
            </a:r>
            <a:r>
              <a:rPr lang="tr-TR" i="1" dirty="0" smtClean="0"/>
              <a:t>i</a:t>
            </a:r>
            <a:r>
              <a:rPr lang="tr-TR" dirty="0" smtClean="0"/>
              <a:t> değerini alır ve bunu daha küçük sayılara bölmeye çalışır. Eğer bir sayı </a:t>
            </a:r>
            <a:r>
              <a:rPr lang="tr-TR" i="1" dirty="0" err="1" smtClean="0"/>
              <a:t>i</a:t>
            </a:r>
            <a:r>
              <a:rPr lang="tr-TR" dirty="0" err="1" smtClean="0"/>
              <a:t>’ye</a:t>
            </a:r>
            <a:r>
              <a:rPr lang="tr-TR" dirty="0" smtClean="0"/>
              <a:t> bölünür ve kalanı olmazsa, bu durumda </a:t>
            </a:r>
            <a:r>
              <a:rPr lang="tr-TR" i="1" dirty="0" smtClean="0"/>
              <a:t>i</a:t>
            </a:r>
            <a:r>
              <a:rPr lang="tr-TR" dirty="0" smtClean="0"/>
              <a:t> bir asal sayı değildir. Bu noktada, altyordam </a:t>
            </a:r>
            <a:r>
              <a:rPr lang="tr-TR" i="1" dirty="0" smtClean="0"/>
              <a:t>Asal</a:t>
            </a:r>
            <a:r>
              <a:rPr lang="tr-TR" dirty="0" smtClean="0"/>
              <a:t>’ın değerini “</a:t>
            </a:r>
            <a:r>
              <a:rPr lang="tr-TR" dirty="0" err="1" smtClean="0"/>
              <a:t>False</a:t>
            </a:r>
            <a:r>
              <a:rPr lang="tr-TR" dirty="0" smtClean="0"/>
              <a:t>” olarak belirler ve çıkar. Sayı daha küçük sayılara bölünemezse, bu durumda </a:t>
            </a:r>
            <a:r>
              <a:rPr lang="tr-TR" i="1" dirty="0" smtClean="0"/>
              <a:t>Asal</a:t>
            </a:r>
            <a:r>
              <a:rPr lang="tr-TR" dirty="0" smtClean="0"/>
              <a:t>’ın değeri “</a:t>
            </a:r>
            <a:r>
              <a:rPr lang="tr-TR" dirty="0" err="1" smtClean="0"/>
              <a:t>True</a:t>
            </a:r>
            <a:r>
              <a:rPr lang="tr-TR" dirty="0" smtClean="0"/>
              <a:t>” olarak kalır.</a:t>
            </a:r>
            <a:endParaRPr lang="tr-TR" dirty="0"/>
          </a:p>
        </p:txBody>
      </p:sp>
      <p:pic>
        <p:nvPicPr>
          <p:cNvPr id="6147" name="Picture 3"/>
          <p:cNvPicPr>
            <a:picLocks noChangeAspect="1" noChangeArrowheads="1"/>
          </p:cNvPicPr>
          <p:nvPr/>
        </p:nvPicPr>
        <p:blipFill>
          <a:blip r:embed="rId3" cstate="print"/>
          <a:srcRect/>
          <a:stretch>
            <a:fillRect/>
          </a:stretch>
        </p:blipFill>
        <p:spPr bwMode="auto">
          <a:xfrm>
            <a:off x="1475656" y="3789040"/>
            <a:ext cx="6101042" cy="1152128"/>
          </a:xfrm>
          <a:prstGeom prst="rect">
            <a:avLst/>
          </a:prstGeom>
          <a:noFill/>
          <a:ln w="9525">
            <a:noFill/>
            <a:miter lim="800000"/>
            <a:headEnd/>
            <a:tailEnd/>
          </a:ln>
        </p:spPr>
      </p:pic>
      <p:pic>
        <p:nvPicPr>
          <p:cNvPr id="7170" name="Picture 2"/>
          <p:cNvPicPr>
            <a:picLocks noChangeAspect="1" noChangeArrowheads="1"/>
          </p:cNvPicPr>
          <p:nvPr/>
        </p:nvPicPr>
        <p:blipFill>
          <a:blip r:embed="rId4" cstate="print"/>
          <a:srcRect/>
          <a:stretch>
            <a:fillRect/>
          </a:stretch>
        </p:blipFill>
        <p:spPr bwMode="auto">
          <a:xfrm>
            <a:off x="1475655" y="5119623"/>
            <a:ext cx="6120681" cy="111768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5479977" y="2060849"/>
            <a:ext cx="3628526" cy="3096343"/>
          </a:xfrm>
          <a:prstGeom prst="rect">
            <a:avLst/>
          </a:prstGeom>
        </p:spPr>
      </p:pic>
      <p:sp>
        <p:nvSpPr>
          <p:cNvPr id="2" name="1 Başlık"/>
          <p:cNvSpPr>
            <a:spLocks noGrp="1"/>
          </p:cNvSpPr>
          <p:nvPr>
            <p:ph type="title"/>
          </p:nvPr>
        </p:nvSpPr>
        <p:spPr/>
        <p:txBody>
          <a:bodyPr>
            <a:normAutofit fontScale="90000"/>
          </a:bodyPr>
          <a:lstStyle/>
          <a:p>
            <a:r>
              <a:rPr lang="tr-TR" b="1" dirty="0" smtClean="0"/>
              <a:t>Döngüler İçerisinde Altyordamların Çağırılması</a:t>
            </a:r>
            <a:endParaRPr lang="tr-TR" dirty="0"/>
          </a:p>
        </p:txBody>
      </p:sp>
      <p:sp>
        <p:nvSpPr>
          <p:cNvPr id="3" name="2 İçerik Yer Tutucusu"/>
          <p:cNvSpPr>
            <a:spLocks noGrp="1"/>
          </p:cNvSpPr>
          <p:nvPr>
            <p:ph sz="quarter" idx="1"/>
          </p:nvPr>
        </p:nvSpPr>
        <p:spPr>
          <a:xfrm>
            <a:off x="457200" y="1219200"/>
            <a:ext cx="5194920" cy="5162128"/>
          </a:xfrm>
        </p:spPr>
        <p:txBody>
          <a:bodyPr>
            <a:normAutofit/>
          </a:bodyPr>
          <a:lstStyle/>
          <a:p>
            <a:r>
              <a:rPr lang="tr-TR" dirty="0" smtClean="0"/>
              <a:t>Artık bizim için Asal kontrolünü yapacak bir altyordamınız olduğuna göre, bunu diyelim ki, 100’ün altındaki tüm asal sayıları listelemek için kullanabilirsiniz. Önceki programı değiştirmek ve bir döngü içinden </a:t>
            </a:r>
            <a:r>
              <a:rPr lang="tr-TR" i="1" dirty="0" err="1" smtClean="0"/>
              <a:t>AsalKontrol</a:t>
            </a:r>
            <a:r>
              <a:rPr lang="tr-TR" dirty="0" err="1" smtClean="0"/>
              <a:t>’ü</a:t>
            </a:r>
            <a:r>
              <a:rPr lang="tr-TR" dirty="0" smtClean="0"/>
              <a:t> çağırmasını sağlamak gerçekten kolaydır. Bu, altyordama döngü her çalıştığında hesaplaması için farklı bir değer verir. Bir sonraki örnekle bunun nasıl yapıldığını görelim.</a:t>
            </a:r>
          </a:p>
          <a:p>
            <a:endParaRPr lang="tr-TR"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52400"/>
            <a:ext cx="5626968" cy="990600"/>
          </a:xfrm>
        </p:spPr>
        <p:txBody>
          <a:bodyPr>
            <a:normAutofit fontScale="90000"/>
          </a:bodyPr>
          <a:lstStyle/>
          <a:p>
            <a:r>
              <a:rPr lang="tr-TR" b="1" dirty="0" smtClean="0"/>
              <a:t>1’den 100’e kadar asal sayıları listeleyen program:</a:t>
            </a:r>
            <a:endParaRPr lang="tr-TR" b="1" dirty="0"/>
          </a:p>
        </p:txBody>
      </p:sp>
      <p:pic>
        <p:nvPicPr>
          <p:cNvPr id="8194" name="Picture 2"/>
          <p:cNvPicPr>
            <a:picLocks noChangeAspect="1" noChangeArrowheads="1"/>
          </p:cNvPicPr>
          <p:nvPr/>
        </p:nvPicPr>
        <p:blipFill>
          <a:blip r:embed="rId3" cstate="print"/>
          <a:srcRect/>
          <a:stretch>
            <a:fillRect/>
          </a:stretch>
        </p:blipFill>
        <p:spPr bwMode="auto">
          <a:xfrm>
            <a:off x="467544" y="1248091"/>
            <a:ext cx="5544616" cy="5046802"/>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Döngüler İçerisinde Altyordamların Çağırılması</a:t>
            </a:r>
            <a:endParaRPr lang="tr-TR" dirty="0"/>
          </a:p>
        </p:txBody>
      </p:sp>
      <p:sp>
        <p:nvSpPr>
          <p:cNvPr id="3" name="2 İçerik Yer Tutucusu"/>
          <p:cNvSpPr>
            <a:spLocks noGrp="1"/>
          </p:cNvSpPr>
          <p:nvPr>
            <p:ph sz="quarter" idx="1"/>
          </p:nvPr>
        </p:nvSpPr>
        <p:spPr>
          <a:xfrm>
            <a:off x="457200" y="1219200"/>
            <a:ext cx="6923112" cy="5162128"/>
          </a:xfrm>
        </p:spPr>
        <p:txBody>
          <a:bodyPr>
            <a:normAutofit/>
          </a:bodyPr>
          <a:lstStyle/>
          <a:p>
            <a:r>
              <a:rPr lang="tr-TR" dirty="0" smtClean="0"/>
              <a:t>Önceki programda, </a:t>
            </a:r>
            <a:r>
              <a:rPr lang="tr-TR" i="1" dirty="0" smtClean="0"/>
              <a:t>i</a:t>
            </a:r>
            <a:r>
              <a:rPr lang="tr-TR" dirty="0" smtClean="0"/>
              <a:t> değeri döngü her çalıştığında güncellenir. Döngünün içinde, </a:t>
            </a:r>
            <a:r>
              <a:rPr lang="tr-TR" i="1" dirty="0" err="1" smtClean="0"/>
              <a:t>AsalKontrol</a:t>
            </a:r>
            <a:r>
              <a:rPr lang="tr-TR" i="1" dirty="0" smtClean="0"/>
              <a:t> </a:t>
            </a:r>
            <a:r>
              <a:rPr lang="tr-TR" dirty="0" smtClean="0"/>
              <a:t>altyordamı için bir çağrı yapılır. Daha sonra, </a:t>
            </a:r>
            <a:r>
              <a:rPr lang="tr-TR" i="1" dirty="0" err="1" smtClean="0"/>
              <a:t>AsalKontrol</a:t>
            </a:r>
            <a:r>
              <a:rPr lang="tr-TR" i="1" dirty="0" smtClean="0"/>
              <a:t> </a:t>
            </a:r>
            <a:r>
              <a:rPr lang="tr-TR" dirty="0" smtClean="0"/>
              <a:t>altyordamı </a:t>
            </a:r>
            <a:r>
              <a:rPr lang="tr-TR" i="1" dirty="0" smtClean="0"/>
              <a:t>i</a:t>
            </a:r>
            <a:r>
              <a:rPr lang="tr-TR" dirty="0" smtClean="0"/>
              <a:t> değerini alır ve </a:t>
            </a:r>
            <a:r>
              <a:rPr lang="tr-TR" i="1" dirty="0" err="1" smtClean="0"/>
              <a:t>i</a:t>
            </a:r>
            <a:r>
              <a:rPr lang="tr-TR" dirty="0" err="1" smtClean="0"/>
              <a:t>’nin</a:t>
            </a:r>
            <a:r>
              <a:rPr lang="tr-TR" dirty="0" smtClean="0"/>
              <a:t> bir asal sayı olup olmadığını hesaplar. Sonuç, daha sonra altyordamın dışındaki döngü tarafından erişilen </a:t>
            </a:r>
            <a:r>
              <a:rPr lang="tr-TR" i="1" dirty="0" smtClean="0"/>
              <a:t>Asal </a:t>
            </a:r>
            <a:r>
              <a:rPr lang="tr-TR" dirty="0" smtClean="0"/>
              <a:t>değişkeninde saklanır. Daha sonra, asal sayı olduğunun anlaşılması durumunda, </a:t>
            </a:r>
            <a:r>
              <a:rPr lang="tr-TR" i="1" dirty="0" err="1" smtClean="0"/>
              <a:t>i</a:t>
            </a:r>
            <a:r>
              <a:rPr lang="tr-TR" dirty="0" err="1" smtClean="0"/>
              <a:t>’nin</a:t>
            </a:r>
            <a:r>
              <a:rPr lang="tr-TR" dirty="0" smtClean="0"/>
              <a:t> değeri yazdırılır. Ve döngü 2’den başlayıp 100’e kadar çıktığı için, 2 ile 100 arasındaki tüm asal sayıların bir listesini elde ederiz. Yanda programın sonucu yer almaktadır.</a:t>
            </a:r>
          </a:p>
          <a:p>
            <a:endParaRPr lang="tr-TR" dirty="0"/>
          </a:p>
        </p:txBody>
      </p:sp>
      <p:pic>
        <p:nvPicPr>
          <p:cNvPr id="9219" name="Picture 3"/>
          <p:cNvPicPr>
            <a:picLocks noChangeAspect="1" noChangeArrowheads="1"/>
          </p:cNvPicPr>
          <p:nvPr/>
        </p:nvPicPr>
        <p:blipFill>
          <a:blip r:embed="rId2" cstate="print"/>
          <a:srcRect r="8996"/>
          <a:stretch>
            <a:fillRect/>
          </a:stretch>
        </p:blipFill>
        <p:spPr bwMode="auto">
          <a:xfrm>
            <a:off x="7524328" y="1196752"/>
            <a:ext cx="1456917" cy="50405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1282831361_114880486_1-Pictures-of--SWAP-KIDS-COMPUTER-FOR-KIDS-PIANO-LESSONS-1282831361.jpg"/>
          <p:cNvPicPr>
            <a:picLocks noChangeAspect="1"/>
          </p:cNvPicPr>
          <p:nvPr/>
        </p:nvPicPr>
        <p:blipFill>
          <a:blip r:embed="rId2" cstate="print"/>
          <a:stretch>
            <a:fillRect/>
          </a:stretch>
        </p:blipFill>
        <p:spPr>
          <a:xfrm>
            <a:off x="4139952" y="1305240"/>
            <a:ext cx="5004080" cy="5004080"/>
          </a:xfrm>
          <a:prstGeom prst="rect">
            <a:avLst/>
          </a:prstGeom>
        </p:spPr>
      </p:pic>
      <p:sp>
        <p:nvSpPr>
          <p:cNvPr id="2" name="1 Başlık"/>
          <p:cNvSpPr>
            <a:spLocks noGrp="1"/>
          </p:cNvSpPr>
          <p:nvPr>
            <p:ph type="title"/>
          </p:nvPr>
        </p:nvSpPr>
        <p:spPr/>
        <p:txBody>
          <a:bodyPr/>
          <a:lstStyle/>
          <a:p>
            <a:r>
              <a:rPr lang="tr-TR" b="1" dirty="0" smtClean="0"/>
              <a:t>Programlama </a:t>
            </a:r>
            <a:endParaRPr lang="tr-TR" dirty="0"/>
          </a:p>
        </p:txBody>
      </p:sp>
      <p:sp>
        <p:nvSpPr>
          <p:cNvPr id="3" name="2 İçerik Yer Tutucusu"/>
          <p:cNvSpPr>
            <a:spLocks noGrp="1"/>
          </p:cNvSpPr>
          <p:nvPr>
            <p:ph sz="quarter" idx="1"/>
          </p:nvPr>
        </p:nvSpPr>
        <p:spPr>
          <a:xfrm>
            <a:off x="642910" y="1571612"/>
            <a:ext cx="3497042" cy="5286388"/>
          </a:xfrm>
        </p:spPr>
        <p:txBody>
          <a:bodyPr>
            <a:normAutofit/>
          </a:bodyPr>
          <a:lstStyle/>
          <a:p>
            <a:endParaRPr lang="tr-TR" sz="2800" dirty="0" smtClean="0"/>
          </a:p>
          <a:p>
            <a:r>
              <a:rPr lang="tr-TR" sz="2800" dirty="0" smtClean="0"/>
              <a:t>Bilgisayar programlaması, programlama dilleri kullanılarak, bilgisayar yazılımlarının oluşturulması sürecidir. </a:t>
            </a:r>
            <a:endParaRPr lang="tr-TR" sz="28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Programımızı Kaydetmek </a:t>
            </a:r>
            <a:endParaRPr lang="tr-TR" dirty="0"/>
          </a:p>
        </p:txBody>
      </p:sp>
      <p:sp>
        <p:nvSpPr>
          <p:cNvPr id="3" name="2 İçerik Yer Tutucusu"/>
          <p:cNvSpPr>
            <a:spLocks noGrp="1"/>
          </p:cNvSpPr>
          <p:nvPr>
            <p:ph sz="quarter" idx="1"/>
          </p:nvPr>
        </p:nvSpPr>
        <p:spPr>
          <a:xfrm>
            <a:off x="457200" y="1219200"/>
            <a:ext cx="4906888" cy="4937760"/>
          </a:xfrm>
        </p:spPr>
        <p:txBody>
          <a:bodyPr>
            <a:normAutofit/>
          </a:bodyPr>
          <a:lstStyle/>
          <a:p>
            <a:endParaRPr lang="tr-TR" dirty="0" smtClean="0"/>
          </a:p>
          <a:p>
            <a:r>
              <a:rPr lang="tr-TR" dirty="0" err="1" smtClean="0"/>
              <a:t>Small</a:t>
            </a:r>
            <a:r>
              <a:rPr lang="tr-TR" dirty="0" smtClean="0"/>
              <a:t> </a:t>
            </a:r>
            <a:r>
              <a:rPr lang="tr-TR" dirty="0" err="1" smtClean="0"/>
              <a:t>Basic’i</a:t>
            </a:r>
            <a:r>
              <a:rPr lang="tr-TR" dirty="0" smtClean="0"/>
              <a:t> kapattıktan sonra aynı program üzerinde tekrar çalışmanız veya elektrik kesintisi durumunda bilgilerinizi kaybetmemeniz için, programı kaydetmelisiniz.  Bunun için araç çubuğundaki “Kaydet” ikonuna basabilir veya “</a:t>
            </a:r>
            <a:r>
              <a:rPr lang="tr-TR" dirty="0" err="1" smtClean="0"/>
              <a:t>Ctrl</a:t>
            </a:r>
            <a:r>
              <a:rPr lang="tr-TR" dirty="0" smtClean="0"/>
              <a:t>+S” tuşlarını kullanabilirsiniz.</a:t>
            </a:r>
            <a:endParaRPr lang="tr-TR" dirty="0"/>
          </a:p>
        </p:txBody>
      </p:sp>
      <p:pic>
        <p:nvPicPr>
          <p:cNvPr id="46081" name="Picture 1"/>
          <p:cNvPicPr>
            <a:picLocks noChangeAspect="1" noChangeArrowheads="1"/>
          </p:cNvPicPr>
          <p:nvPr/>
        </p:nvPicPr>
        <p:blipFill>
          <a:blip r:embed="rId2" cstate="print"/>
          <a:srcRect r="55456"/>
          <a:stretch>
            <a:fillRect/>
          </a:stretch>
        </p:blipFill>
        <p:spPr bwMode="auto">
          <a:xfrm>
            <a:off x="5724128" y="1916832"/>
            <a:ext cx="2839173" cy="33123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259632" y="2564904"/>
            <a:ext cx="4896544" cy="3672408"/>
          </a:xfrm>
        </p:spPr>
        <p:txBody>
          <a:bodyPr>
            <a:noAutofit/>
          </a:bodyPr>
          <a:lstStyle/>
          <a:p>
            <a:pPr>
              <a:buNone/>
            </a:pPr>
            <a:r>
              <a:rPr lang="tr-TR" sz="4000" b="1" dirty="0" smtClean="0">
                <a:cs typeface="Arial" pitchFamily="34" charset="0"/>
              </a:rPr>
              <a:t>	</a:t>
            </a:r>
            <a:r>
              <a:rPr lang="tr-TR" sz="4000" b="1" u="sng" dirty="0" err="1" smtClean="0"/>
              <a:t>SquareRoot</a:t>
            </a:r>
            <a:r>
              <a:rPr lang="tr-TR" sz="4000" b="1" u="sng" dirty="0" smtClean="0"/>
              <a:t>:</a:t>
            </a:r>
          </a:p>
          <a:p>
            <a:pPr>
              <a:buNone/>
            </a:pPr>
            <a:r>
              <a:rPr lang="tr-TR" sz="4000" dirty="0" smtClean="0"/>
              <a:t>	Verilen sayının karekökünü hesaplar. </a:t>
            </a:r>
            <a:endParaRPr lang="tr-TR" sz="4000" dirty="0" smtClean="0">
              <a:cs typeface="Arial" pitchFamily="34" charset="0"/>
            </a:endParaRPr>
          </a:p>
          <a:p>
            <a:pPr>
              <a:buNone/>
            </a:pPr>
            <a:r>
              <a:rPr lang="tr-TR" sz="4000" b="1" dirty="0" smtClean="0">
                <a:cs typeface="Arial" pitchFamily="34" charset="0"/>
              </a:rPr>
              <a:t>	</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Diziler</a:t>
            </a:r>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a:xfrm>
            <a:off x="457200" y="1219200"/>
            <a:ext cx="8229600" cy="5018112"/>
          </a:xfrm>
        </p:spPr>
        <p:txBody>
          <a:bodyPr>
            <a:normAutofit/>
          </a:bodyPr>
          <a:lstStyle/>
          <a:p>
            <a:r>
              <a:rPr lang="tr-TR" dirty="0" smtClean="0"/>
              <a:t>Şu ana kadar, size değişkenlerin kullanımı konusunda detaylı bilgiler verdik – ne de olsa bu noktaya kadar geldiniz ve hala eğleniyorsunuz, öyle değil mi? </a:t>
            </a:r>
          </a:p>
          <a:p>
            <a:r>
              <a:rPr lang="tr-TR" dirty="0" smtClean="0"/>
              <a:t>Bir an için, değişkenlerle yazdığımız ilk programa geri dönelim:</a:t>
            </a:r>
          </a:p>
          <a:p>
            <a:endParaRPr lang="tr-TR" dirty="0" smtClean="0"/>
          </a:p>
          <a:p>
            <a:pPr>
              <a:buNone/>
            </a:pPr>
            <a:endParaRPr lang="tr-TR" dirty="0" smtClean="0"/>
          </a:p>
          <a:p>
            <a:endParaRPr lang="tr-TR" dirty="0" smtClean="0"/>
          </a:p>
          <a:p>
            <a:r>
              <a:rPr lang="tr-TR" dirty="0" smtClean="0"/>
              <a:t>Bu programda, kullanıcının ismini </a:t>
            </a:r>
            <a:r>
              <a:rPr lang="tr-TR" b="1" dirty="0" smtClean="0"/>
              <a:t>name</a:t>
            </a:r>
            <a:r>
              <a:rPr lang="tr-TR" dirty="0" smtClean="0"/>
              <a:t> isimli bir değişkene aldık ve orada sakladık. Daha sonra kullanıcıya “Merhaba” dedik. </a:t>
            </a:r>
          </a:p>
          <a:p>
            <a:endParaRPr lang="tr-TR" dirty="0"/>
          </a:p>
        </p:txBody>
      </p:sp>
      <p:pic>
        <p:nvPicPr>
          <p:cNvPr id="10242" name="Picture 2"/>
          <p:cNvPicPr>
            <a:picLocks noChangeAspect="1" noChangeArrowheads="1"/>
          </p:cNvPicPr>
          <p:nvPr/>
        </p:nvPicPr>
        <p:blipFill>
          <a:blip r:embed="rId3" cstate="print"/>
          <a:srcRect/>
          <a:stretch>
            <a:fillRect/>
          </a:stretch>
        </p:blipFill>
        <p:spPr bwMode="auto">
          <a:xfrm>
            <a:off x="842824" y="3409112"/>
            <a:ext cx="7272808" cy="1316032"/>
          </a:xfrm>
          <a:prstGeom prst="rect">
            <a:avLst/>
          </a:prstGeom>
          <a:noFill/>
          <a:ln w="9525">
            <a:noFill/>
            <a:miter lim="800000"/>
            <a:headEnd/>
            <a:tailEnd/>
          </a:ln>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a:xfrm>
            <a:off x="457200" y="1219200"/>
            <a:ext cx="3106688" cy="4937760"/>
          </a:xfrm>
        </p:spPr>
        <p:txBody>
          <a:bodyPr/>
          <a:lstStyle/>
          <a:p>
            <a:endParaRPr lang="tr-TR" dirty="0" smtClean="0"/>
          </a:p>
          <a:p>
            <a:r>
              <a:rPr lang="tr-TR" dirty="0" smtClean="0"/>
              <a:t>Şimdi, diyelim ki; birden fazla kullanıcı var (mesela 5 kullanıcı). Hepsinin ismini nasıl saklayabiliriz? Bunu yapmanın bir yolu şudur:</a:t>
            </a:r>
          </a:p>
          <a:p>
            <a:endParaRPr lang="tr-TR" dirty="0"/>
          </a:p>
        </p:txBody>
      </p:sp>
      <p:pic>
        <p:nvPicPr>
          <p:cNvPr id="11267" name="Picture 3"/>
          <p:cNvPicPr>
            <a:picLocks noChangeAspect="1" noChangeArrowheads="1"/>
          </p:cNvPicPr>
          <p:nvPr/>
        </p:nvPicPr>
        <p:blipFill>
          <a:blip r:embed="rId3" cstate="print"/>
          <a:srcRect/>
          <a:stretch>
            <a:fillRect/>
          </a:stretch>
        </p:blipFill>
        <p:spPr bwMode="auto">
          <a:xfrm>
            <a:off x="3851921" y="1155224"/>
            <a:ext cx="5256584" cy="5186496"/>
          </a:xfrm>
          <a:prstGeom prst="rect">
            <a:avLst/>
          </a:prstGeom>
          <a:noFill/>
          <a:ln w="9525">
            <a:noFill/>
            <a:miter lim="800000"/>
            <a:headEnd/>
            <a:tailEnd/>
          </a:ln>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p:txBody>
          <a:bodyPr/>
          <a:lstStyle/>
          <a:p>
            <a:endParaRPr lang="tr-TR" dirty="0" smtClean="0"/>
          </a:p>
          <a:p>
            <a:r>
              <a:rPr lang="tr-TR" dirty="0" smtClean="0"/>
              <a:t>Bu programı çalıştırdığınızda, aşağıdaki sonucu göreceksiniz:</a:t>
            </a:r>
          </a:p>
          <a:p>
            <a:endParaRPr lang="tr-TR" dirty="0"/>
          </a:p>
        </p:txBody>
      </p:sp>
      <p:pic>
        <p:nvPicPr>
          <p:cNvPr id="12290" name="Picture 2"/>
          <p:cNvPicPr>
            <a:picLocks noChangeAspect="1" noChangeArrowheads="1"/>
          </p:cNvPicPr>
          <p:nvPr/>
        </p:nvPicPr>
        <p:blipFill>
          <a:blip r:embed="rId2" cstate="print"/>
          <a:srcRect/>
          <a:stretch>
            <a:fillRect/>
          </a:stretch>
        </p:blipFill>
        <p:spPr bwMode="auto">
          <a:xfrm>
            <a:off x="362829" y="3068960"/>
            <a:ext cx="8427163" cy="2376264"/>
          </a:xfrm>
          <a:prstGeom prst="rect">
            <a:avLst/>
          </a:prstGeom>
          <a:noFill/>
          <a:ln w="9525">
            <a:noFill/>
            <a:miter lim="800000"/>
            <a:headEnd/>
            <a:tailEnd/>
          </a:ln>
        </p:spPr>
      </p:pic>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3" cstate="print"/>
          <a:stretch>
            <a:fillRect/>
          </a:stretch>
        </p:blipFill>
        <p:spPr>
          <a:xfrm>
            <a:off x="4932040" y="2060849"/>
            <a:ext cx="4176463" cy="3563916"/>
          </a:xfrm>
          <a:prstGeom prst="rect">
            <a:avLst/>
          </a:prstGeom>
        </p:spPr>
      </p:pic>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a:xfrm>
            <a:off x="457200" y="1219200"/>
            <a:ext cx="4834880" cy="5162128"/>
          </a:xfrm>
        </p:spPr>
        <p:txBody>
          <a:bodyPr>
            <a:normAutofit/>
          </a:bodyPr>
          <a:lstStyle/>
          <a:p>
            <a:r>
              <a:rPr lang="tr-TR" dirty="0" smtClean="0"/>
              <a:t>Bu kadar basit bir programı yazmanın daha iyi bir yolu olmalı, değil mi? Özellikle bilgisayarlar tekrarlanan görevleri yapmakta oldukça başarılı olduklarından, her bir yeni kullanıcı için aynı kodu tekrar tekrar yazmak yerine, aynı değişkeni kullanarak, birden fazla kullanıcının ismini saklayıp geri çağırabiliriz. Burada diziler imdadımıza yetişir.</a:t>
            </a:r>
          </a:p>
          <a:p>
            <a:endParaRPr lang="tr-TR"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932040" y="2060849"/>
            <a:ext cx="4176463" cy="3563916"/>
          </a:xfrm>
          <a:prstGeom prst="rect">
            <a:avLst/>
          </a:prstGeom>
        </p:spPr>
      </p:pic>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a:xfrm>
            <a:off x="457200" y="1219200"/>
            <a:ext cx="4906888" cy="5090120"/>
          </a:xfrm>
        </p:spPr>
        <p:txBody>
          <a:bodyPr>
            <a:normAutofit/>
          </a:bodyPr>
          <a:lstStyle/>
          <a:p>
            <a:r>
              <a:rPr lang="tr-TR" dirty="0" smtClean="0"/>
              <a:t>Dizi, bir defada birden fazla değeri tutabilen özel bir değişkendir. </a:t>
            </a:r>
          </a:p>
          <a:p>
            <a:r>
              <a:rPr lang="tr-TR" dirty="0" smtClean="0"/>
              <a:t>Beş kullanıcı adını saklamak için </a:t>
            </a:r>
            <a:r>
              <a:rPr lang="tr-TR" b="1" dirty="0" smtClean="0"/>
              <a:t>ad1, ad2, ad3, ad4 </a:t>
            </a:r>
            <a:r>
              <a:rPr lang="tr-TR" dirty="0" smtClean="0"/>
              <a:t>ve </a:t>
            </a:r>
            <a:r>
              <a:rPr lang="tr-TR" b="1" dirty="0" smtClean="0"/>
              <a:t>ad5 </a:t>
            </a:r>
            <a:r>
              <a:rPr lang="tr-TR" dirty="0" smtClean="0"/>
              <a:t>oluşturmak yerine,  “indeks” kullanabiliriz.</a:t>
            </a:r>
          </a:p>
          <a:p>
            <a:r>
              <a:rPr lang="tr-TR" dirty="0" smtClean="0"/>
              <a:t>Örneğin; </a:t>
            </a:r>
            <a:r>
              <a:rPr lang="tr-TR" b="1" dirty="0" smtClean="0"/>
              <a:t>ad[1], ad[2], ad[3], ad[4] </a:t>
            </a:r>
            <a:r>
              <a:rPr lang="tr-TR" dirty="0" smtClean="0"/>
              <a:t>ve </a:t>
            </a:r>
            <a:r>
              <a:rPr lang="tr-TR" b="1" dirty="0" smtClean="0"/>
              <a:t>ad[5]</a:t>
            </a:r>
            <a:r>
              <a:rPr lang="tr-TR" dirty="0" smtClean="0"/>
              <a:t>’in her biri bir değer saklayabilir. 1, 2, 3, 4 ve 5 sayıları, dizi için </a:t>
            </a:r>
            <a:r>
              <a:rPr lang="tr-TR" i="1" dirty="0" smtClean="0"/>
              <a:t>indeks</a:t>
            </a:r>
            <a:r>
              <a:rPr lang="tr-TR" dirty="0" smtClean="0"/>
              <a:t> olarak adlandırılır. </a:t>
            </a:r>
          </a:p>
          <a:p>
            <a:endParaRPr lang="tr-TR"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475656" y="1988840"/>
            <a:ext cx="4896544" cy="3960440"/>
          </a:xfrm>
        </p:spPr>
        <p:txBody>
          <a:bodyPr>
            <a:noAutofit/>
          </a:bodyPr>
          <a:lstStyle/>
          <a:p>
            <a:pPr>
              <a:buNone/>
            </a:pPr>
            <a:r>
              <a:rPr lang="tr-TR" sz="4000" b="1" dirty="0" smtClean="0">
                <a:cs typeface="Arial" pitchFamily="34" charset="0"/>
              </a:rPr>
              <a:t>	</a:t>
            </a:r>
            <a:r>
              <a:rPr lang="tr-TR" sz="4000" b="1" dirty="0" smtClean="0"/>
              <a:t>DİZİLER</a:t>
            </a:r>
          </a:p>
          <a:p>
            <a:pPr>
              <a:buNone/>
            </a:pPr>
            <a:r>
              <a:rPr lang="tr-TR" sz="4000" dirty="0" smtClean="0"/>
              <a:t>	Dizi, bir defada birden fazla değeri tutabilen özel bir değişkendir. </a:t>
            </a:r>
            <a:endParaRPr lang="tr-TR" sz="4000" dirty="0" smtClean="0">
              <a:cs typeface="Arial" pitchFamily="34" charset="0"/>
            </a:endParaRPr>
          </a:p>
          <a:p>
            <a:pPr>
              <a:buNone/>
            </a:pPr>
            <a:r>
              <a:rPr lang="tr-TR" sz="4000" b="1" dirty="0" smtClean="0">
                <a:cs typeface="Arial" pitchFamily="34" charset="0"/>
              </a:rPr>
              <a:t>	</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932040" y="2060849"/>
            <a:ext cx="4176463" cy="3563916"/>
          </a:xfrm>
          <a:prstGeom prst="rect">
            <a:avLst/>
          </a:prstGeom>
        </p:spPr>
      </p:pic>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a:xfrm>
            <a:off x="457200" y="1219200"/>
            <a:ext cx="4618856" cy="5090120"/>
          </a:xfrm>
        </p:spPr>
        <p:txBody>
          <a:bodyPr>
            <a:normAutofit/>
          </a:bodyPr>
          <a:lstStyle/>
          <a:p>
            <a:r>
              <a:rPr lang="tr-TR" b="1" dirty="0" smtClean="0"/>
              <a:t>ad[1], ad[2], ad[3], ad[4] </a:t>
            </a:r>
            <a:r>
              <a:rPr lang="tr-TR" dirty="0" smtClean="0"/>
              <a:t>ve </a:t>
            </a:r>
            <a:r>
              <a:rPr lang="tr-TR" b="1" dirty="0" smtClean="0"/>
              <a:t>ad[5]</a:t>
            </a:r>
            <a:r>
              <a:rPr lang="tr-TR" dirty="0" smtClean="0"/>
              <a:t> farklı değişkenler gibi görünse de, gerçekte bunların hepsi yalnızca tek bir değişkendir. </a:t>
            </a:r>
          </a:p>
          <a:p>
            <a:r>
              <a:rPr lang="tr-TR" dirty="0" smtClean="0"/>
              <a:t>Değerleri bir dizide saklamanın en iyi yanı, bir başka değişkeni kullanarak indeksi belirtebilmenizdir. Bu da, döngülerin içerisindeki dizilere kolayca erişebilmemizi sağlar.</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Diziler</a:t>
            </a:r>
            <a:endParaRPr lang="tr-TR" b="1" dirty="0"/>
          </a:p>
        </p:txBody>
      </p:sp>
      <p:sp>
        <p:nvSpPr>
          <p:cNvPr id="3" name="2 İçerik Yer Tutucusu"/>
          <p:cNvSpPr>
            <a:spLocks noGrp="1"/>
          </p:cNvSpPr>
          <p:nvPr>
            <p:ph sz="quarter" idx="1"/>
          </p:nvPr>
        </p:nvSpPr>
        <p:spPr>
          <a:xfrm>
            <a:off x="457200" y="1219200"/>
            <a:ext cx="8291264" cy="5162128"/>
          </a:xfrm>
        </p:spPr>
        <p:txBody>
          <a:bodyPr>
            <a:normAutofit/>
          </a:bodyPr>
          <a:lstStyle/>
          <a:p>
            <a:r>
              <a:rPr lang="tr-TR" dirty="0" smtClean="0"/>
              <a:t>Şimdi, bir önceki programımızı dizilerle yazarak, yeni öğrendiğimiz bilgiyi nasıl kullanabileceğimize bir bakalım.</a:t>
            </a:r>
          </a:p>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İşaretli satırlardan birincisi; bir değeri dizide saklar ve ikicisi de onu diziden okur. </a:t>
            </a:r>
          </a:p>
        </p:txBody>
      </p:sp>
      <p:grpSp>
        <p:nvGrpSpPr>
          <p:cNvPr id="11" name="10 Grup"/>
          <p:cNvGrpSpPr/>
          <p:nvPr/>
        </p:nvGrpSpPr>
        <p:grpSpPr>
          <a:xfrm>
            <a:off x="1547664" y="2132854"/>
            <a:ext cx="5122300" cy="3384377"/>
            <a:chOff x="1547664" y="2132854"/>
            <a:chExt cx="5122300" cy="3384377"/>
          </a:xfrm>
        </p:grpSpPr>
        <p:pic>
          <p:nvPicPr>
            <p:cNvPr id="1027" name="Picture 3"/>
            <p:cNvPicPr>
              <a:picLocks noChangeAspect="1" noChangeArrowheads="1"/>
            </p:cNvPicPr>
            <p:nvPr/>
          </p:nvPicPr>
          <p:blipFill>
            <a:blip r:embed="rId3" cstate="print"/>
            <a:srcRect/>
            <a:stretch>
              <a:fillRect/>
            </a:stretch>
          </p:blipFill>
          <p:spPr bwMode="auto">
            <a:xfrm>
              <a:off x="1547664" y="2132854"/>
              <a:ext cx="5122300" cy="3384377"/>
            </a:xfrm>
            <a:prstGeom prst="rect">
              <a:avLst/>
            </a:prstGeom>
            <a:noFill/>
            <a:ln w="9525">
              <a:noFill/>
              <a:miter lim="800000"/>
              <a:headEnd/>
              <a:tailEnd/>
            </a:ln>
          </p:spPr>
        </p:pic>
        <p:sp>
          <p:nvSpPr>
            <p:cNvPr id="6" name="5 Yuvarlatılmış Dikdörtgen"/>
            <p:cNvSpPr/>
            <p:nvPr/>
          </p:nvSpPr>
          <p:spPr>
            <a:xfrm>
              <a:off x="1547664" y="2678440"/>
              <a:ext cx="4464496" cy="28803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9 Yuvarlatılmış Dikdörtgen"/>
            <p:cNvSpPr/>
            <p:nvPr/>
          </p:nvSpPr>
          <p:spPr>
            <a:xfrm>
              <a:off x="1547664" y="3789040"/>
              <a:ext cx="4464496" cy="288032"/>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latin typeface="Arial" pitchFamily="34" charset="0"/>
                <a:cs typeface="Arial" pitchFamily="34" charset="0"/>
              </a:rPr>
              <a:t>İlk Programımızı Anlamak </a:t>
            </a:r>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539552" y="1844824"/>
            <a:ext cx="6696744" cy="4397862"/>
          </a:xfrm>
          <a:prstGeom prst="rect">
            <a:avLst/>
          </a:prstGeom>
          <a:noFill/>
          <a:ln w="9525">
            <a:noFill/>
            <a:miter lim="800000"/>
            <a:headEnd/>
            <a:tailEnd/>
          </a:ln>
        </p:spPr>
      </p:pic>
      <p:sp>
        <p:nvSpPr>
          <p:cNvPr id="2" name="1 Başlık"/>
          <p:cNvSpPr>
            <a:spLocks noGrp="1"/>
          </p:cNvSpPr>
          <p:nvPr>
            <p:ph type="title"/>
          </p:nvPr>
        </p:nvSpPr>
        <p:spPr/>
        <p:txBody>
          <a:bodyPr/>
          <a:lstStyle/>
          <a:p>
            <a:r>
              <a:rPr lang="tr-TR" b="1" dirty="0" smtClean="0"/>
              <a:t>Örnek:</a:t>
            </a:r>
            <a:endParaRPr lang="tr-TR" b="1" dirty="0"/>
          </a:p>
        </p:txBody>
      </p:sp>
      <p:sp>
        <p:nvSpPr>
          <p:cNvPr id="3" name="2 İçerik Yer Tutucusu"/>
          <p:cNvSpPr>
            <a:spLocks noGrp="1"/>
          </p:cNvSpPr>
          <p:nvPr>
            <p:ph sz="quarter" idx="1"/>
          </p:nvPr>
        </p:nvSpPr>
        <p:spPr>
          <a:xfrm>
            <a:off x="457200" y="1219200"/>
            <a:ext cx="8291264" cy="5090120"/>
          </a:xfrm>
        </p:spPr>
        <p:txBody>
          <a:bodyPr>
            <a:normAutofit/>
          </a:bodyPr>
          <a:lstStyle/>
          <a:p>
            <a:r>
              <a:rPr lang="tr-TR" dirty="0" smtClean="0"/>
              <a:t>Dizi kullanarak değişken tanımlama:</a:t>
            </a:r>
          </a:p>
        </p:txBody>
      </p:sp>
      <p:pic>
        <p:nvPicPr>
          <p:cNvPr id="5" name="4 Resim" descr="kalem.gif"/>
          <p:cNvPicPr>
            <a:picLocks noChangeAspect="1"/>
          </p:cNvPicPr>
          <p:nvPr/>
        </p:nvPicPr>
        <p:blipFill>
          <a:blip r:embed="rId4" cstate="print"/>
          <a:stretch>
            <a:fillRect/>
          </a:stretch>
        </p:blipFill>
        <p:spPr>
          <a:xfrm>
            <a:off x="6634588" y="2"/>
            <a:ext cx="2509412" cy="2636910"/>
          </a:xfrm>
          <a:prstGeom prst="rect">
            <a:avLst/>
          </a:prstGeom>
        </p:spPr>
      </p:pic>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5142440" y="2204865"/>
            <a:ext cx="3966063" cy="3384375"/>
          </a:xfrm>
          <a:prstGeom prst="rect">
            <a:avLst/>
          </a:prstGeom>
        </p:spPr>
      </p:pic>
      <p:sp>
        <p:nvSpPr>
          <p:cNvPr id="2" name="1 Başlık"/>
          <p:cNvSpPr>
            <a:spLocks noGrp="1"/>
          </p:cNvSpPr>
          <p:nvPr>
            <p:ph type="title"/>
          </p:nvPr>
        </p:nvSpPr>
        <p:spPr/>
        <p:txBody>
          <a:bodyPr>
            <a:normAutofit/>
          </a:bodyPr>
          <a:lstStyle/>
          <a:p>
            <a:r>
              <a:rPr lang="tr-TR" b="1" dirty="0" smtClean="0"/>
              <a:t>Bir Dizinin İndekslenmesi</a:t>
            </a:r>
            <a:endParaRPr lang="tr-TR" dirty="0"/>
          </a:p>
        </p:txBody>
      </p:sp>
      <p:sp>
        <p:nvSpPr>
          <p:cNvPr id="3" name="2 İçerik Yer Tutucusu"/>
          <p:cNvSpPr>
            <a:spLocks noGrp="1"/>
          </p:cNvSpPr>
          <p:nvPr>
            <p:ph sz="quarter" idx="1"/>
          </p:nvPr>
        </p:nvSpPr>
        <p:spPr>
          <a:xfrm>
            <a:off x="457200" y="1219200"/>
            <a:ext cx="4978896" cy="5162128"/>
          </a:xfrm>
        </p:spPr>
        <p:txBody>
          <a:bodyPr>
            <a:normAutofit/>
          </a:bodyPr>
          <a:lstStyle/>
          <a:p>
            <a:r>
              <a:rPr lang="tr-TR" dirty="0" smtClean="0"/>
              <a:t>Bir önceki programımızda, diziye değerleri saklayıp, sonra da geri çağırmak için indeks olarak sayıları kullandık. İndeksler yalnızca sayılarla sınırlı değildir ve uygulamada, metinsel indeksler kullanmak da oldukça avantajlıdır. </a:t>
            </a:r>
          </a:p>
          <a:p>
            <a:r>
              <a:rPr lang="tr-TR" dirty="0" smtClean="0"/>
              <a:t>Bir sonraki programda, bir kullanıcı hakkındaki çeşitli bilgi parçalarını sorup saklayacağız ve sonra da kullanıcının istediği bilgileri yazdıracağız.</a:t>
            </a:r>
          </a:p>
          <a:p>
            <a:endParaRPr lang="tr-TR"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Bir Dizinin İndekslenmesi</a:t>
            </a:r>
            <a:endParaRPr lang="tr-TR" dirty="0"/>
          </a:p>
        </p:txBody>
      </p:sp>
      <p:sp>
        <p:nvSpPr>
          <p:cNvPr id="3" name="2 İçerik Yer Tutucusu"/>
          <p:cNvSpPr>
            <a:spLocks noGrp="1"/>
          </p:cNvSpPr>
          <p:nvPr>
            <p:ph sz="quarter" idx="1"/>
          </p:nvPr>
        </p:nvSpPr>
        <p:spPr/>
        <p:txBody>
          <a:bodyPr/>
          <a:lstStyle/>
          <a:p>
            <a:endParaRPr lang="tr-TR" dirty="0"/>
          </a:p>
        </p:txBody>
      </p:sp>
      <p:pic>
        <p:nvPicPr>
          <p:cNvPr id="3074" name="Picture 2"/>
          <p:cNvPicPr>
            <a:picLocks noChangeAspect="1" noChangeArrowheads="1"/>
          </p:cNvPicPr>
          <p:nvPr/>
        </p:nvPicPr>
        <p:blipFill>
          <a:blip r:embed="rId3" cstate="print"/>
          <a:srcRect/>
          <a:stretch>
            <a:fillRect/>
          </a:stretch>
        </p:blipFill>
        <p:spPr bwMode="auto">
          <a:xfrm>
            <a:off x="598950" y="1268760"/>
            <a:ext cx="7717466" cy="3887316"/>
          </a:xfrm>
          <a:prstGeom prst="rect">
            <a:avLst/>
          </a:prstGeom>
          <a:noFill/>
          <a:ln w="9525">
            <a:noFill/>
            <a:miter lim="800000"/>
            <a:headEnd/>
            <a:tailEnd/>
          </a:ln>
        </p:spPr>
      </p:pic>
      <p:pic>
        <p:nvPicPr>
          <p:cNvPr id="5" name="Picture 153"/>
          <p:cNvPicPr/>
          <p:nvPr/>
        </p:nvPicPr>
        <p:blipFill>
          <a:blip r:embed="rId4" cstate="print"/>
          <a:srcRect l="1106" t="18502" r="25931" b="21368"/>
          <a:stretch>
            <a:fillRect/>
          </a:stretch>
        </p:blipFill>
        <p:spPr bwMode="auto">
          <a:xfrm>
            <a:off x="1115616" y="5301208"/>
            <a:ext cx="6946002" cy="1368152"/>
          </a:xfrm>
          <a:prstGeom prst="rect">
            <a:avLst/>
          </a:prstGeom>
          <a:noFill/>
          <a:ln w="9525">
            <a:noFill/>
            <a:miter lim="800000"/>
            <a:headEnd/>
            <a:tailEnd/>
          </a:ln>
        </p:spPr>
      </p:pic>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s://encrypted-tbn3.gstatic.com/images?q=tbn:ANd9GcQkLmTp6SlLSQcH9RubCsL1zYz9l1r9hhsv0yIeOJrXS855tvSymA"/>
          <p:cNvPicPr>
            <a:picLocks noChangeAspect="1" noChangeArrowheads="1"/>
          </p:cNvPicPr>
          <p:nvPr/>
        </p:nvPicPr>
        <p:blipFill>
          <a:blip r:embed="rId2" cstate="print"/>
          <a:srcRect/>
          <a:stretch>
            <a:fillRect/>
          </a:stretch>
        </p:blipFill>
        <p:spPr bwMode="auto">
          <a:xfrm>
            <a:off x="6389315" y="3645024"/>
            <a:ext cx="2575173" cy="2575173"/>
          </a:xfrm>
          <a:prstGeom prst="rect">
            <a:avLst/>
          </a:prstGeom>
          <a:noFill/>
        </p:spPr>
      </p:pic>
      <p:pic>
        <p:nvPicPr>
          <p:cNvPr id="4098" name="Picture 2" descr="https://encrypted-tbn2.gstatic.com/images?q=tbn:ANd9GcSEWAGvKM8KUy03uLJXrRpyFJQKrmcrQlVmZd-hYPoP1RA7W3ehag"/>
          <p:cNvPicPr>
            <a:picLocks noChangeAspect="1" noChangeArrowheads="1"/>
          </p:cNvPicPr>
          <p:nvPr/>
        </p:nvPicPr>
        <p:blipFill>
          <a:blip r:embed="rId3" cstate="print"/>
          <a:srcRect/>
          <a:stretch>
            <a:fillRect/>
          </a:stretch>
        </p:blipFill>
        <p:spPr bwMode="auto">
          <a:xfrm>
            <a:off x="6152903" y="1412776"/>
            <a:ext cx="2739577" cy="2232248"/>
          </a:xfrm>
          <a:prstGeom prst="rect">
            <a:avLst/>
          </a:prstGeom>
          <a:noFill/>
        </p:spPr>
      </p:pic>
      <p:sp>
        <p:nvSpPr>
          <p:cNvPr id="2" name="1 Başlık"/>
          <p:cNvSpPr>
            <a:spLocks noGrp="1"/>
          </p:cNvSpPr>
          <p:nvPr>
            <p:ph type="title"/>
          </p:nvPr>
        </p:nvSpPr>
        <p:spPr/>
        <p:txBody>
          <a:bodyPr>
            <a:normAutofit/>
          </a:bodyPr>
          <a:lstStyle/>
          <a:p>
            <a:r>
              <a:rPr lang="tr-TR" b="1" dirty="0" smtClean="0"/>
              <a:t>Birden Fazla Boyut</a:t>
            </a:r>
            <a:endParaRPr lang="tr-TR" dirty="0"/>
          </a:p>
        </p:txBody>
      </p:sp>
      <p:sp>
        <p:nvSpPr>
          <p:cNvPr id="3" name="2 İçerik Yer Tutucusu"/>
          <p:cNvSpPr>
            <a:spLocks noGrp="1"/>
          </p:cNvSpPr>
          <p:nvPr>
            <p:ph sz="quarter" idx="1"/>
          </p:nvPr>
        </p:nvSpPr>
        <p:spPr>
          <a:xfrm>
            <a:off x="457200" y="1219200"/>
            <a:ext cx="5915000" cy="5162128"/>
          </a:xfrm>
        </p:spPr>
        <p:txBody>
          <a:bodyPr>
            <a:normAutofit/>
          </a:bodyPr>
          <a:lstStyle/>
          <a:p>
            <a:r>
              <a:rPr lang="tr-TR" dirty="0" smtClean="0"/>
              <a:t>Diyelim ki; tüm arkadaşlarınızın isimlerini ve telefon numaralarını saklamak ve daha sonra da ihtiyaç duyduğunuzda telefon numaralarına ulaşmak istiyorsunuz. Bu tip bir programı nasıl yazabiliriz?</a:t>
            </a:r>
          </a:p>
          <a:p>
            <a:r>
              <a:rPr lang="tr-TR" dirty="0" smtClean="0"/>
              <a:t>Bu durumda, ilgili iki indeks seti vardır. Her bir arkadaşınızı takma ismiyle tanımladığımızda, bu bizim dizideki ilk indeksimiz olur.  İkincisi, </a:t>
            </a:r>
            <a:r>
              <a:rPr lang="tr-TR" b="1" dirty="0" smtClean="0"/>
              <a:t>isim</a:t>
            </a:r>
            <a:r>
              <a:rPr lang="tr-TR" dirty="0" smtClean="0"/>
              <a:t> ve </a:t>
            </a:r>
            <a:r>
              <a:rPr lang="tr-TR" b="1" dirty="0" smtClean="0"/>
              <a:t>telefon numarası</a:t>
            </a:r>
            <a:r>
              <a:rPr lang="tr-TR" dirty="0" smtClean="0"/>
              <a:t> o arkadaşın gerçek ismine ve telefon numarasına ulaşmamızı sağlayacaktır. </a:t>
            </a:r>
          </a:p>
          <a:p>
            <a:pPr>
              <a:buNone/>
            </a:pPr>
            <a:endParaRPr lang="tr-TR" dirty="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Birden Fazla Boyut</a:t>
            </a:r>
            <a:endParaRPr lang="tr-TR" dirty="0"/>
          </a:p>
        </p:txBody>
      </p:sp>
      <p:sp>
        <p:nvSpPr>
          <p:cNvPr id="3" name="2 İçerik Yer Tutucusu"/>
          <p:cNvSpPr>
            <a:spLocks noGrp="1"/>
          </p:cNvSpPr>
          <p:nvPr>
            <p:ph sz="quarter" idx="1"/>
          </p:nvPr>
        </p:nvSpPr>
        <p:spPr/>
        <p:txBody>
          <a:bodyPr/>
          <a:lstStyle/>
          <a:p>
            <a:r>
              <a:rPr lang="tr-TR" dirty="0" smtClean="0"/>
              <a:t>Bu programı bir kez düzenledikten sonra, girdi olarak bir arkadaşımızın kod adını alabilir ve sonra o kişi hakkında sakladığımız bilgileri yazdırabiliriz. İşte bunu yapan program:</a:t>
            </a:r>
          </a:p>
          <a:p>
            <a:endParaRPr lang="tr-TR" dirty="0" smtClean="0"/>
          </a:p>
          <a:p>
            <a:endParaRPr lang="tr-TR" dirty="0"/>
          </a:p>
        </p:txBody>
      </p:sp>
      <p:pic>
        <p:nvPicPr>
          <p:cNvPr id="324610" name="Picture 2"/>
          <p:cNvPicPr>
            <a:picLocks noChangeAspect="1" noChangeArrowheads="1"/>
          </p:cNvPicPr>
          <p:nvPr/>
        </p:nvPicPr>
        <p:blipFill>
          <a:blip r:embed="rId3" cstate="print"/>
          <a:srcRect/>
          <a:stretch>
            <a:fillRect/>
          </a:stretch>
        </p:blipFill>
        <p:spPr bwMode="auto">
          <a:xfrm>
            <a:off x="179512" y="2924944"/>
            <a:ext cx="8817671" cy="3384376"/>
          </a:xfrm>
          <a:prstGeom prst="rect">
            <a:avLst/>
          </a:prstGeom>
          <a:noFill/>
          <a:ln w="9525">
            <a:noFill/>
            <a:miter lim="800000"/>
            <a:headEnd/>
            <a:tailEnd/>
          </a:ln>
        </p:spPr>
      </p:pic>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Birden Fazla Boyut</a:t>
            </a:r>
            <a:endParaRPr lang="tr-TR" dirty="0"/>
          </a:p>
        </p:txBody>
      </p:sp>
      <p:sp>
        <p:nvSpPr>
          <p:cNvPr id="3" name="2 İçerik Yer Tutucusu"/>
          <p:cNvSpPr>
            <a:spLocks noGrp="1"/>
          </p:cNvSpPr>
          <p:nvPr>
            <p:ph sz="quarter" idx="1"/>
          </p:nvPr>
        </p:nvSpPr>
        <p:spPr/>
        <p: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endParaRPr lang="tr-TR" dirty="0" smtClean="0"/>
          </a:p>
          <a:p>
            <a:r>
              <a:rPr lang="tr-TR" dirty="0" smtClean="0"/>
              <a:t>Program şu şekilde çalışır:</a:t>
            </a:r>
          </a:p>
          <a:p>
            <a:endParaRPr lang="tr-TR" dirty="0" smtClean="0"/>
          </a:p>
          <a:p>
            <a:endParaRPr lang="tr-TR" dirty="0"/>
          </a:p>
        </p:txBody>
      </p:sp>
      <p:pic>
        <p:nvPicPr>
          <p:cNvPr id="324610" name="Picture 2"/>
          <p:cNvPicPr>
            <a:picLocks noChangeAspect="1" noChangeArrowheads="1"/>
          </p:cNvPicPr>
          <p:nvPr/>
        </p:nvPicPr>
        <p:blipFill>
          <a:blip r:embed="rId3" cstate="print"/>
          <a:srcRect/>
          <a:stretch>
            <a:fillRect/>
          </a:stretch>
        </p:blipFill>
        <p:spPr bwMode="auto">
          <a:xfrm>
            <a:off x="179512" y="1196752"/>
            <a:ext cx="8817671" cy="3384376"/>
          </a:xfrm>
          <a:prstGeom prst="rect">
            <a:avLst/>
          </a:prstGeom>
          <a:noFill/>
          <a:ln w="9525">
            <a:noFill/>
            <a:miter lim="800000"/>
            <a:headEnd/>
            <a:tailEnd/>
          </a:ln>
        </p:spPr>
      </p:pic>
      <p:pic>
        <p:nvPicPr>
          <p:cNvPr id="324611" name="Picture 3"/>
          <p:cNvPicPr>
            <a:picLocks noChangeAspect="1" noChangeArrowheads="1"/>
          </p:cNvPicPr>
          <p:nvPr/>
        </p:nvPicPr>
        <p:blipFill>
          <a:blip r:embed="rId4" cstate="print"/>
          <a:srcRect/>
          <a:stretch>
            <a:fillRect/>
          </a:stretch>
        </p:blipFill>
        <p:spPr bwMode="auto">
          <a:xfrm>
            <a:off x="467544" y="5085184"/>
            <a:ext cx="6904617" cy="1584176"/>
          </a:xfrm>
          <a:prstGeom prst="rect">
            <a:avLst/>
          </a:prstGeom>
          <a:noFill/>
          <a:ln w="9525">
            <a:noFill/>
            <a:miter lim="800000"/>
            <a:headEnd/>
            <a:tailEnd/>
          </a:ln>
        </p:spPr>
      </p:pic>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Tabloları Temsil Etmesi İçin Dizileri Kullanmak</a:t>
            </a:r>
            <a:endParaRPr lang="tr-TR" dirty="0"/>
          </a:p>
        </p:txBody>
      </p:sp>
      <p:sp>
        <p:nvSpPr>
          <p:cNvPr id="3" name="2 İçerik Yer Tutucusu"/>
          <p:cNvSpPr>
            <a:spLocks noGrp="1"/>
          </p:cNvSpPr>
          <p:nvPr>
            <p:ph sz="quarter" idx="1"/>
          </p:nvPr>
        </p:nvSpPr>
        <p:spPr/>
        <p:txBody>
          <a:bodyPr>
            <a:normAutofit/>
          </a:bodyPr>
          <a:lstStyle/>
          <a:p>
            <a:r>
              <a:rPr lang="tr-TR" dirty="0" smtClean="0"/>
              <a:t>Çok boyutlu dizilerin oldukça yaygın bir kullanımı, tabloları temsil etmektir. Tabloların, iki boyutlu bir diziye çok iyi bir şekilde uyan sıraları ve kolonları vardır. Aşağıda, bir tabloya kutular yerleştiren bir program görüyoruz.</a:t>
            </a:r>
          </a:p>
        </p:txBody>
      </p:sp>
      <p:pic>
        <p:nvPicPr>
          <p:cNvPr id="5" name="Picture 2"/>
          <p:cNvPicPr>
            <a:picLocks noChangeAspect="1" noChangeArrowheads="1"/>
          </p:cNvPicPr>
          <p:nvPr/>
        </p:nvPicPr>
        <p:blipFill>
          <a:blip r:embed="rId3" cstate="print"/>
          <a:srcRect/>
          <a:stretch>
            <a:fillRect/>
          </a:stretch>
        </p:blipFill>
        <p:spPr bwMode="auto">
          <a:xfrm>
            <a:off x="119373" y="3444240"/>
            <a:ext cx="8982801" cy="3168352"/>
          </a:xfrm>
          <a:prstGeom prst="rect">
            <a:avLst/>
          </a:prstGeom>
          <a:noFill/>
          <a:ln w="9525">
            <a:noFill/>
            <a:miter lim="800000"/>
            <a:headEnd/>
            <a:tailEnd/>
          </a:ln>
        </p:spPr>
      </p:pic>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Tabloları Temsil Etmesi İçin Dizileri Kullanmak</a:t>
            </a:r>
            <a:endParaRPr lang="tr-TR" dirty="0"/>
          </a:p>
        </p:txBody>
      </p:sp>
      <p:sp>
        <p:nvSpPr>
          <p:cNvPr id="3" name="2 İçerik Yer Tutucusu"/>
          <p:cNvSpPr>
            <a:spLocks noGrp="1"/>
          </p:cNvSpPr>
          <p:nvPr>
            <p:ph sz="quarter" idx="1"/>
          </p:nvPr>
        </p:nvSpPr>
        <p:spPr/>
        <p:txBody>
          <a:bodyPr>
            <a:normAutofit/>
          </a:bodyPr>
          <a:lstStyle/>
          <a:p>
            <a:r>
              <a:rPr lang="tr-TR" dirty="0" smtClean="0"/>
              <a:t>Bu program kareler ekler ve onları 8x8 bir tablo oluşturacak şekilde konumlandırır. Bu kutuları yerleştirmenin yanında, ayrıca onları bir dizi halinde de saklar. Bunu yapması, kutuları izlememizi ve gerektiğinde tekrar kullanmamızı kolaylaştırır. </a:t>
            </a:r>
          </a:p>
        </p:txBody>
      </p:sp>
      <p:pic>
        <p:nvPicPr>
          <p:cNvPr id="325634" name="Picture 2"/>
          <p:cNvPicPr>
            <a:picLocks noChangeAspect="1" noChangeArrowheads="1"/>
          </p:cNvPicPr>
          <p:nvPr/>
        </p:nvPicPr>
        <p:blipFill>
          <a:blip r:embed="rId3" cstate="print"/>
          <a:srcRect/>
          <a:stretch>
            <a:fillRect/>
          </a:stretch>
        </p:blipFill>
        <p:spPr bwMode="auto">
          <a:xfrm>
            <a:off x="119373" y="3444240"/>
            <a:ext cx="8982801" cy="3168352"/>
          </a:xfrm>
          <a:prstGeom prst="rect">
            <a:avLst/>
          </a:prstGeom>
          <a:noFill/>
          <a:ln w="9525">
            <a:noFill/>
            <a:miter lim="800000"/>
            <a:headEnd/>
            <a:tailEnd/>
          </a:ln>
        </p:spPr>
      </p:pic>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Tabloları Temsil Etmesi İçin Dizileri Kullanmak</a:t>
            </a:r>
            <a:endParaRPr lang="tr-TR" dirty="0"/>
          </a:p>
        </p:txBody>
      </p:sp>
      <p:pic>
        <p:nvPicPr>
          <p:cNvPr id="325634" name="Picture 2"/>
          <p:cNvPicPr>
            <a:picLocks noChangeAspect="1" noChangeArrowheads="1"/>
          </p:cNvPicPr>
          <p:nvPr/>
        </p:nvPicPr>
        <p:blipFill>
          <a:blip r:embed="rId3" cstate="print"/>
          <a:srcRect/>
          <a:stretch>
            <a:fillRect/>
          </a:stretch>
        </p:blipFill>
        <p:spPr bwMode="auto">
          <a:xfrm>
            <a:off x="119373" y="3444240"/>
            <a:ext cx="8982801" cy="3168352"/>
          </a:xfrm>
          <a:prstGeom prst="rect">
            <a:avLst/>
          </a:prstGeom>
          <a:noFill/>
          <a:ln w="9525">
            <a:noFill/>
            <a:miter lim="800000"/>
            <a:headEnd/>
            <a:tailEnd/>
          </a:ln>
        </p:spPr>
      </p:pic>
      <p:pic>
        <p:nvPicPr>
          <p:cNvPr id="5" name="Picture 3"/>
          <p:cNvPicPr>
            <a:picLocks noGrp="1" noChangeAspect="1" noChangeArrowheads="1"/>
          </p:cNvPicPr>
          <p:nvPr>
            <p:ph sz="quarter" idx="1"/>
          </p:nvPr>
        </p:nvPicPr>
        <p:blipFill>
          <a:blip r:embed="rId4" cstate="print"/>
          <a:srcRect/>
          <a:stretch>
            <a:fillRect/>
          </a:stretch>
        </p:blipFill>
        <p:spPr bwMode="auto">
          <a:xfrm>
            <a:off x="5148064" y="1340768"/>
            <a:ext cx="3654787" cy="3600400"/>
          </a:xfrm>
          <a:prstGeom prst="rect">
            <a:avLst/>
          </a:prstGeom>
          <a:noFill/>
          <a:ln w="9525">
            <a:noFill/>
            <a:miter lim="800000"/>
            <a:headEnd/>
            <a:tailEnd/>
          </a:ln>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Tabloları Temsil Etmesi İçin Dizileri Kullanmak</a:t>
            </a:r>
            <a:endParaRPr lang="tr-TR" dirty="0"/>
          </a:p>
        </p:txBody>
      </p:sp>
      <p:sp>
        <p:nvSpPr>
          <p:cNvPr id="3" name="2 İçerik Yer Tutucusu"/>
          <p:cNvSpPr>
            <a:spLocks noGrp="1"/>
          </p:cNvSpPr>
          <p:nvPr>
            <p:ph sz="quarter" idx="1"/>
          </p:nvPr>
        </p:nvSpPr>
        <p:spPr/>
        <p:txBody>
          <a:bodyPr/>
          <a:lstStyle/>
          <a:p>
            <a:r>
              <a:rPr lang="tr-TR" dirty="0" smtClean="0"/>
              <a:t>Bir önceki programın sonuna aşağıdaki kodun eklenmesi, bu kutuların sol üst köşeye gitmesine neden olacaktır.</a:t>
            </a:r>
          </a:p>
        </p:txBody>
      </p:sp>
      <p:pic>
        <p:nvPicPr>
          <p:cNvPr id="327683" name="Picture 3"/>
          <p:cNvPicPr>
            <a:picLocks noChangeAspect="1" noChangeArrowheads="1"/>
          </p:cNvPicPr>
          <p:nvPr/>
        </p:nvPicPr>
        <p:blipFill>
          <a:blip r:embed="rId3" cstate="print"/>
          <a:srcRect/>
          <a:stretch>
            <a:fillRect/>
          </a:stretch>
        </p:blipFill>
        <p:spPr bwMode="auto">
          <a:xfrm>
            <a:off x="368707" y="2080640"/>
            <a:ext cx="8307749" cy="4777360"/>
          </a:xfrm>
          <a:prstGeom prst="rect">
            <a:avLst/>
          </a:prstGeom>
          <a:noFill/>
          <a:ln w="9525">
            <a:noFill/>
            <a:miter lim="800000"/>
            <a:headEnd/>
            <a:tailEnd/>
          </a:ln>
        </p:spPr>
      </p:pic>
      <p:sp>
        <p:nvSpPr>
          <p:cNvPr id="6" name="5 Yuvarlatılmış Dikdörtgen"/>
          <p:cNvSpPr/>
          <p:nvPr/>
        </p:nvSpPr>
        <p:spPr>
          <a:xfrm>
            <a:off x="251520" y="5013176"/>
            <a:ext cx="5976664" cy="184482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smallbasic.jpg"/>
          <p:cNvPicPr>
            <a:picLocks noChangeAspect="1"/>
          </p:cNvPicPr>
          <p:nvPr/>
        </p:nvPicPr>
        <p:blipFill>
          <a:blip r:embed="rId2" cstate="print"/>
          <a:srcRect b="4137"/>
          <a:stretch>
            <a:fillRect/>
          </a:stretch>
        </p:blipFill>
        <p:spPr>
          <a:xfrm>
            <a:off x="472926" y="3248013"/>
            <a:ext cx="8131522" cy="3061307"/>
          </a:xfrm>
          <a:prstGeom prst="rect">
            <a:avLst/>
          </a:prstGeom>
        </p:spPr>
      </p:pic>
      <p:sp>
        <p:nvSpPr>
          <p:cNvPr id="2" name="1 Başlık"/>
          <p:cNvSpPr>
            <a:spLocks noGrp="1"/>
          </p:cNvSpPr>
          <p:nvPr>
            <p:ph type="title"/>
          </p:nvPr>
        </p:nvSpPr>
        <p:spPr/>
        <p:txBody>
          <a:bodyPr>
            <a:normAutofit/>
          </a:bodyPr>
          <a:lstStyle/>
          <a:p>
            <a:r>
              <a:rPr lang="tr-TR" b="1" dirty="0" smtClean="0"/>
              <a:t>Bir bilgisayar programı aslında nedir?</a:t>
            </a:r>
            <a:endParaRPr lang="tr-TR" dirty="0"/>
          </a:p>
        </p:txBody>
      </p:sp>
      <p:sp>
        <p:nvSpPr>
          <p:cNvPr id="3" name="2 İçerik Yer Tutucusu"/>
          <p:cNvSpPr>
            <a:spLocks noGrp="1"/>
          </p:cNvSpPr>
          <p:nvPr>
            <p:ph sz="quarter" idx="1"/>
          </p:nvPr>
        </p:nvSpPr>
        <p:spPr>
          <a:xfrm>
            <a:off x="612648" y="1340768"/>
            <a:ext cx="8153400" cy="3516992"/>
          </a:xfrm>
        </p:spPr>
        <p:txBody>
          <a:bodyPr>
            <a:normAutofit/>
          </a:bodyPr>
          <a:lstStyle/>
          <a:p>
            <a:r>
              <a:rPr lang="tr-TR" dirty="0" smtClean="0"/>
              <a:t>Bir program, bilgisayar için bir talimatlar dizisidir. Bu talimatlar bilgisayara tam olarak ne yapacağını söyler ve bilgisayar da bu talimatları izler. Bilgisayarın anlayabileceği pek çok dil vardır ve </a:t>
            </a:r>
            <a:r>
              <a:rPr lang="tr-TR" b="1" dirty="0" err="1" smtClean="0"/>
              <a:t>Small</a:t>
            </a:r>
            <a:r>
              <a:rPr lang="tr-TR" b="1" dirty="0" smtClean="0"/>
              <a:t> </a:t>
            </a:r>
            <a:r>
              <a:rPr lang="tr-TR" b="1" dirty="0" err="1" smtClean="0"/>
              <a:t>Basic</a:t>
            </a:r>
            <a:r>
              <a:rPr lang="tr-TR" b="1" dirty="0" smtClean="0"/>
              <a:t> </a:t>
            </a:r>
            <a:r>
              <a:rPr lang="tr-TR" dirty="0" smtClean="0"/>
              <a:t>de bunlardan birisidir.</a:t>
            </a:r>
            <a:endParaRPr lang="tr-TR" dirty="0"/>
          </a:p>
        </p:txBody>
      </p:sp>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41759" y="1297310"/>
            <a:ext cx="6910561" cy="2153039"/>
          </a:xfrm>
          <a:prstGeom prst="rect">
            <a:avLst/>
          </a:prstGeom>
          <a:noFill/>
          <a:ln w="9525">
            <a:noFill/>
            <a:miter lim="800000"/>
            <a:headEnd/>
            <a:tailEnd/>
          </a:ln>
        </p:spPr>
      </p:pic>
      <p:sp>
        <p:nvSpPr>
          <p:cNvPr id="2" name="1 Başlık"/>
          <p:cNvSpPr>
            <a:spLocks noGrp="1"/>
          </p:cNvSpPr>
          <p:nvPr>
            <p:ph type="title"/>
          </p:nvPr>
        </p:nvSpPr>
        <p:spPr/>
        <p:txBody>
          <a:bodyPr>
            <a:normAutofit fontScale="90000"/>
          </a:bodyPr>
          <a:lstStyle/>
          <a:p>
            <a:r>
              <a:rPr lang="tr-TR" b="1" dirty="0" smtClean="0"/>
              <a:t>Tabloları Temsil Etmesi İçin Dizileri Kullanmak</a:t>
            </a:r>
            <a:endParaRPr lang="tr-TR" dirty="0"/>
          </a:p>
        </p:txBody>
      </p:sp>
      <p:pic>
        <p:nvPicPr>
          <p:cNvPr id="4" name="Picture 162"/>
          <p:cNvPicPr/>
          <p:nvPr/>
        </p:nvPicPr>
        <p:blipFill>
          <a:blip r:embed="rId3" cstate="print"/>
          <a:srcRect/>
          <a:stretch>
            <a:fillRect/>
          </a:stretch>
        </p:blipFill>
        <p:spPr bwMode="auto">
          <a:xfrm>
            <a:off x="4283968" y="3021492"/>
            <a:ext cx="4464496" cy="3267300"/>
          </a:xfrm>
          <a:prstGeom prst="rect">
            <a:avLst/>
          </a:prstGeom>
          <a:noFill/>
          <a:ln w="9525">
            <a:noFill/>
            <a:miter lim="800000"/>
            <a:headEnd/>
            <a:tailEnd/>
          </a:ln>
        </p:spPr>
      </p:pic>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Örnek:</a:t>
            </a:r>
            <a:endParaRPr lang="tr-TR" dirty="0"/>
          </a:p>
        </p:txBody>
      </p:sp>
      <p:sp>
        <p:nvSpPr>
          <p:cNvPr id="3" name="2 İçerik Yer Tutucusu"/>
          <p:cNvSpPr>
            <a:spLocks noGrp="1"/>
          </p:cNvSpPr>
          <p:nvPr>
            <p:ph sz="quarter" idx="1"/>
          </p:nvPr>
        </p:nvSpPr>
        <p:spPr>
          <a:xfrm>
            <a:off x="457200" y="1219200"/>
            <a:ext cx="6275040" cy="4937760"/>
          </a:xfrm>
        </p:spPr>
        <p:txBody>
          <a:bodyPr/>
          <a:lstStyle/>
          <a:p>
            <a:r>
              <a:rPr lang="tr-TR" dirty="0" smtClean="0"/>
              <a:t>Dizileri kullanarak kutular ekleyen ve kutuları sol üst köşede toplayan program:</a:t>
            </a:r>
          </a:p>
        </p:txBody>
      </p:sp>
      <p:pic>
        <p:nvPicPr>
          <p:cNvPr id="327683" name="Picture 3"/>
          <p:cNvPicPr>
            <a:picLocks noChangeAspect="1" noChangeArrowheads="1"/>
          </p:cNvPicPr>
          <p:nvPr/>
        </p:nvPicPr>
        <p:blipFill>
          <a:blip r:embed="rId3" cstate="print"/>
          <a:srcRect/>
          <a:stretch>
            <a:fillRect/>
          </a:stretch>
        </p:blipFill>
        <p:spPr bwMode="auto">
          <a:xfrm>
            <a:off x="368707" y="2080640"/>
            <a:ext cx="8307749" cy="4777360"/>
          </a:xfrm>
          <a:prstGeom prst="rect">
            <a:avLst/>
          </a:prstGeom>
          <a:noFill/>
          <a:ln w="9525">
            <a:noFill/>
            <a:miter lim="800000"/>
            <a:headEnd/>
            <a:tailEnd/>
          </a:ln>
        </p:spPr>
      </p:pic>
      <p:pic>
        <p:nvPicPr>
          <p:cNvPr id="7" name="6 Resim" descr="kalem.gif"/>
          <p:cNvPicPr>
            <a:picLocks noChangeAspect="1"/>
          </p:cNvPicPr>
          <p:nvPr/>
        </p:nvPicPr>
        <p:blipFill>
          <a:blip r:embed="rId4" cstate="print"/>
          <a:stretch>
            <a:fillRect/>
          </a:stretch>
        </p:blipFill>
        <p:spPr>
          <a:xfrm>
            <a:off x="6634588" y="2"/>
            <a:ext cx="2509412" cy="2636910"/>
          </a:xfrm>
          <a:prstGeom prst="rect">
            <a:avLst/>
          </a:prstGeom>
        </p:spPr>
      </p:pic>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Shapes</a:t>
            </a:r>
            <a:endParaRPr lang="tr-TR" b="1" dirty="0"/>
          </a:p>
        </p:txBody>
      </p:sp>
      <p:sp>
        <p:nvSpPr>
          <p:cNvPr id="3" name="2 İçerik Yer Tutucusu"/>
          <p:cNvSpPr>
            <a:spLocks noGrp="1"/>
          </p:cNvSpPr>
          <p:nvPr>
            <p:ph sz="quarter" idx="1"/>
          </p:nvPr>
        </p:nvSpPr>
        <p:spPr>
          <a:xfrm>
            <a:off x="457200" y="1219200"/>
            <a:ext cx="4834880" cy="4937760"/>
          </a:xfrm>
        </p:spPr>
        <p:txBody>
          <a:bodyPr/>
          <a:lstStyle/>
          <a:p>
            <a:endParaRPr lang="tr-TR" sz="2800" dirty="0" smtClean="0"/>
          </a:p>
          <a:p>
            <a:r>
              <a:rPr lang="en-US" sz="2800" dirty="0" err="1" smtClean="0"/>
              <a:t>Grafik</a:t>
            </a:r>
            <a:r>
              <a:rPr lang="en-US" sz="2800" dirty="0" smtClean="0"/>
              <a:t> </a:t>
            </a:r>
            <a:r>
              <a:rPr lang="en-US" sz="2800" dirty="0" err="1" smtClean="0"/>
              <a:t>penceresin</a:t>
            </a:r>
            <a:r>
              <a:rPr lang="tr-TR" sz="2800" dirty="0" smtClean="0"/>
              <a:t>d</a:t>
            </a:r>
            <a:r>
              <a:rPr lang="en-US" sz="2800" dirty="0" smtClean="0"/>
              <a:t>e </a:t>
            </a:r>
            <a:r>
              <a:rPr lang="en-US" sz="2800" dirty="0" err="1" smtClean="0"/>
              <a:t>şekil</a:t>
            </a:r>
            <a:r>
              <a:rPr lang="en-US" sz="2800" dirty="0" smtClean="0"/>
              <a:t> </a:t>
            </a:r>
            <a:r>
              <a:rPr lang="en-US" sz="2800" dirty="0" err="1" smtClean="0"/>
              <a:t>ekleme</a:t>
            </a:r>
            <a:r>
              <a:rPr lang="en-US" sz="2800" dirty="0" smtClean="0"/>
              <a:t>, </a:t>
            </a:r>
            <a:r>
              <a:rPr lang="en-US" sz="2800" dirty="0" err="1" smtClean="0"/>
              <a:t>şekli</a:t>
            </a:r>
            <a:r>
              <a:rPr lang="en-US" sz="2800" dirty="0" smtClean="0"/>
              <a:t> </a:t>
            </a:r>
            <a:r>
              <a:rPr lang="en-US" sz="2800" dirty="0" err="1" smtClean="0"/>
              <a:t>hareket</a:t>
            </a:r>
            <a:r>
              <a:rPr lang="en-US" sz="2800" dirty="0" smtClean="0"/>
              <a:t> </a:t>
            </a:r>
            <a:r>
              <a:rPr lang="en-US" sz="2800" dirty="0" err="1" smtClean="0"/>
              <a:t>ettirme</a:t>
            </a:r>
            <a:r>
              <a:rPr lang="tr-TR" sz="2800" dirty="0" smtClean="0"/>
              <a:t>,</a:t>
            </a:r>
            <a:r>
              <a:rPr lang="en-US" sz="2800" dirty="0" smtClean="0"/>
              <a:t> </a:t>
            </a:r>
            <a:r>
              <a:rPr lang="en-US" sz="2800" dirty="0" err="1" smtClean="0"/>
              <a:t>döndürme</a:t>
            </a:r>
            <a:r>
              <a:rPr lang="tr-TR" sz="2800" dirty="0" smtClean="0"/>
              <a:t> gibi</a:t>
            </a:r>
            <a:r>
              <a:rPr lang="en-US" sz="2800" dirty="0" smtClean="0"/>
              <a:t> </a:t>
            </a:r>
            <a:r>
              <a:rPr lang="en-US" sz="2800" dirty="0" err="1" smtClean="0"/>
              <a:t>işlemleri</a:t>
            </a:r>
            <a:r>
              <a:rPr lang="en-US" sz="2800" dirty="0" smtClean="0"/>
              <a:t> </a:t>
            </a:r>
            <a:r>
              <a:rPr lang="en-US" sz="2800" dirty="0" err="1" smtClean="0"/>
              <a:t>sağlar</a:t>
            </a:r>
            <a:r>
              <a:rPr lang="en-US" sz="2800" dirty="0" smtClean="0"/>
              <a:t>.</a:t>
            </a:r>
            <a:endParaRPr lang="tr-TR" dirty="0"/>
          </a:p>
        </p:txBody>
      </p:sp>
      <p:pic>
        <p:nvPicPr>
          <p:cNvPr id="5123" name="Picture 3"/>
          <p:cNvPicPr>
            <a:picLocks noChangeAspect="1" noChangeArrowheads="1"/>
          </p:cNvPicPr>
          <p:nvPr/>
        </p:nvPicPr>
        <p:blipFill>
          <a:blip r:embed="rId2" cstate="print"/>
          <a:srcRect/>
          <a:stretch>
            <a:fillRect/>
          </a:stretch>
        </p:blipFill>
        <p:spPr bwMode="auto">
          <a:xfrm>
            <a:off x="5488912" y="0"/>
            <a:ext cx="3655088" cy="6858000"/>
          </a:xfrm>
          <a:prstGeom prst="rect">
            <a:avLst/>
          </a:prstGeom>
          <a:noFill/>
          <a:ln w="9525">
            <a:noFill/>
            <a:miter lim="800000"/>
            <a:headEnd/>
            <a:tailEnd/>
          </a:ln>
        </p:spPr>
      </p:pic>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259632" y="1700808"/>
            <a:ext cx="5112568" cy="3960440"/>
          </a:xfrm>
        </p:spPr>
        <p:txBody>
          <a:bodyPr>
            <a:noAutofit/>
          </a:bodyPr>
          <a:lstStyle/>
          <a:p>
            <a:pPr>
              <a:buNone/>
            </a:pPr>
            <a:r>
              <a:rPr lang="tr-TR" sz="4000" b="1" dirty="0" smtClean="0">
                <a:cs typeface="Arial" pitchFamily="34" charset="0"/>
              </a:rPr>
              <a:t>	</a:t>
            </a:r>
            <a:r>
              <a:rPr lang="en-US" sz="4000" b="1" u="sng" dirty="0" smtClean="0"/>
              <a:t>Shapes</a:t>
            </a:r>
            <a:r>
              <a:rPr lang="tr-TR" sz="4000" b="1" u="sng" dirty="0" smtClean="0"/>
              <a:t>:</a:t>
            </a:r>
            <a:r>
              <a:rPr lang="en-US" sz="4000" dirty="0" smtClean="0"/>
              <a:t/>
            </a:r>
            <a:br>
              <a:rPr lang="en-US" sz="4000" dirty="0" smtClean="0"/>
            </a:br>
            <a:r>
              <a:rPr lang="en-US" sz="4000" dirty="0" err="1" smtClean="0"/>
              <a:t>Grafik</a:t>
            </a:r>
            <a:r>
              <a:rPr lang="en-US" sz="4000" dirty="0" smtClean="0"/>
              <a:t> </a:t>
            </a:r>
            <a:r>
              <a:rPr lang="en-US" sz="4000" dirty="0" err="1" smtClean="0"/>
              <a:t>penceresinde</a:t>
            </a:r>
            <a:r>
              <a:rPr lang="en-US" sz="4000" dirty="0" smtClean="0"/>
              <a:t> </a:t>
            </a:r>
            <a:r>
              <a:rPr lang="en-US" sz="4000" dirty="0" err="1" smtClean="0"/>
              <a:t>şekil</a:t>
            </a:r>
            <a:r>
              <a:rPr lang="en-US" sz="4000" dirty="0" smtClean="0"/>
              <a:t> </a:t>
            </a:r>
            <a:r>
              <a:rPr lang="en-US" sz="4000" dirty="0" err="1" smtClean="0"/>
              <a:t>ekleme</a:t>
            </a:r>
            <a:r>
              <a:rPr lang="en-US" sz="4000" dirty="0" smtClean="0"/>
              <a:t>, </a:t>
            </a:r>
            <a:r>
              <a:rPr lang="en-US" sz="4000" dirty="0" err="1" smtClean="0"/>
              <a:t>şekli</a:t>
            </a:r>
            <a:r>
              <a:rPr lang="en-US" sz="4000" dirty="0" smtClean="0"/>
              <a:t> </a:t>
            </a:r>
            <a:r>
              <a:rPr lang="en-US" sz="4000" dirty="0" err="1" smtClean="0"/>
              <a:t>hareket</a:t>
            </a:r>
            <a:r>
              <a:rPr lang="en-US" sz="4000" dirty="0" smtClean="0"/>
              <a:t> </a:t>
            </a:r>
            <a:r>
              <a:rPr lang="en-US" sz="4000" dirty="0" err="1" smtClean="0"/>
              <a:t>ettirme</a:t>
            </a:r>
            <a:r>
              <a:rPr lang="en-US" sz="4000" dirty="0" smtClean="0"/>
              <a:t> </a:t>
            </a:r>
            <a:r>
              <a:rPr lang="en-US" sz="4000" dirty="0" err="1" smtClean="0"/>
              <a:t>ve</a:t>
            </a:r>
            <a:r>
              <a:rPr lang="en-US" sz="4000" dirty="0" smtClean="0"/>
              <a:t> </a:t>
            </a:r>
            <a:r>
              <a:rPr lang="en-US" sz="4000" dirty="0" err="1" smtClean="0"/>
              <a:t>döndürme</a:t>
            </a:r>
            <a:r>
              <a:rPr lang="en-US" sz="4000" dirty="0" smtClean="0"/>
              <a:t> </a:t>
            </a:r>
            <a:r>
              <a:rPr lang="en-US" sz="4000" dirty="0" err="1" smtClean="0"/>
              <a:t>işlemleri</a:t>
            </a:r>
            <a:r>
              <a:rPr lang="tr-TR" sz="4000" dirty="0" err="1" smtClean="0"/>
              <a:t>ni</a:t>
            </a:r>
            <a:r>
              <a:rPr lang="en-US" sz="4000" dirty="0" smtClean="0"/>
              <a:t> </a:t>
            </a:r>
            <a:r>
              <a:rPr lang="en-US" sz="4000" dirty="0" err="1" smtClean="0"/>
              <a:t>sağlar</a:t>
            </a:r>
            <a:r>
              <a:rPr lang="en-US" sz="4000" dirty="0" smtClean="0"/>
              <a:t>.</a:t>
            </a:r>
            <a:r>
              <a:rPr lang="tr-TR" sz="4000" b="1" dirty="0" smtClean="0">
                <a:cs typeface="Arial" pitchFamily="34" charset="0"/>
              </a:rPr>
              <a:t>	</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691680" y="2060848"/>
            <a:ext cx="4104456" cy="3960440"/>
          </a:xfrm>
        </p:spPr>
        <p:txBody>
          <a:bodyPr>
            <a:noAutofit/>
          </a:bodyPr>
          <a:lstStyle/>
          <a:p>
            <a:pPr>
              <a:buNone/>
            </a:pPr>
            <a:r>
              <a:rPr lang="tr-TR" sz="4000" b="1" dirty="0" smtClean="0">
                <a:cs typeface="Arial" pitchFamily="34" charset="0"/>
              </a:rPr>
              <a:t>	</a:t>
            </a:r>
            <a:r>
              <a:rPr lang="en-US" sz="4000" b="1" u="sng" dirty="0" err="1" smtClean="0"/>
              <a:t>AddRectangle</a:t>
            </a:r>
            <a:r>
              <a:rPr lang="tr-TR" sz="4000" b="1" u="sng" dirty="0" smtClean="0"/>
              <a:t>:</a:t>
            </a:r>
            <a:r>
              <a:rPr lang="en-US" sz="4000" dirty="0" smtClean="0"/>
              <a:t/>
            </a:r>
            <a:br>
              <a:rPr lang="en-US" sz="4000" dirty="0" smtClean="0"/>
            </a:br>
            <a:r>
              <a:rPr lang="en-US" sz="4000" dirty="0" err="1" smtClean="0"/>
              <a:t>Belirtilen</a:t>
            </a:r>
            <a:r>
              <a:rPr lang="en-US" sz="4000" dirty="0" smtClean="0"/>
              <a:t> </a:t>
            </a:r>
            <a:r>
              <a:rPr lang="en-US" sz="4000" dirty="0" err="1" smtClean="0"/>
              <a:t>genişlik</a:t>
            </a:r>
            <a:r>
              <a:rPr lang="en-US" sz="4000" dirty="0" smtClean="0"/>
              <a:t> </a:t>
            </a:r>
            <a:r>
              <a:rPr lang="en-US" sz="4000" dirty="0" err="1" smtClean="0"/>
              <a:t>ve</a:t>
            </a:r>
            <a:r>
              <a:rPr lang="en-US" sz="4000" dirty="0" smtClean="0"/>
              <a:t> </a:t>
            </a:r>
            <a:r>
              <a:rPr lang="en-US" sz="4000" dirty="0" err="1" smtClean="0"/>
              <a:t>yükseklikte</a:t>
            </a:r>
            <a:r>
              <a:rPr lang="en-US" sz="4000" dirty="0" smtClean="0"/>
              <a:t> </a:t>
            </a:r>
            <a:r>
              <a:rPr lang="en-US" sz="4000" dirty="0" err="1" smtClean="0"/>
              <a:t>dikdörtgen</a:t>
            </a:r>
            <a:r>
              <a:rPr lang="en-US" sz="4000" dirty="0" smtClean="0"/>
              <a:t> </a:t>
            </a:r>
            <a:r>
              <a:rPr lang="en-US" sz="4000" dirty="0" err="1" smtClean="0"/>
              <a:t>şekil</a:t>
            </a:r>
            <a:r>
              <a:rPr lang="en-US" sz="4000" dirty="0" smtClean="0"/>
              <a:t> </a:t>
            </a:r>
            <a:r>
              <a:rPr lang="en-US" sz="4000" dirty="0" err="1" smtClean="0"/>
              <a:t>ekler</a:t>
            </a:r>
            <a:r>
              <a:rPr lang="en-US" sz="4000" dirty="0" smtClean="0"/>
              <a:t>.</a:t>
            </a:r>
            <a:r>
              <a:rPr lang="tr-TR" sz="4000" dirty="0" smtClean="0">
                <a:cs typeface="Arial" pitchFamily="34" charset="0"/>
              </a:rPr>
              <a:t>	</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611560" y="1340768"/>
            <a:ext cx="5904656" cy="5112568"/>
          </a:xfrm>
        </p:spPr>
        <p:txBody>
          <a:bodyPr>
            <a:noAutofit/>
          </a:bodyPr>
          <a:lstStyle/>
          <a:p>
            <a:pPr>
              <a:buNone/>
            </a:pPr>
            <a:r>
              <a:rPr lang="tr-TR" sz="4000" b="1" dirty="0" smtClean="0">
                <a:cs typeface="Arial" pitchFamily="34" charset="0"/>
              </a:rPr>
              <a:t>	</a:t>
            </a:r>
            <a:r>
              <a:rPr lang="da-DK" sz="4000" b="1" u="sng" dirty="0" smtClean="0"/>
              <a:t>Move</a:t>
            </a:r>
            <a:r>
              <a:rPr lang="tr-TR" sz="4000" b="1" u="sng" dirty="0" smtClean="0"/>
              <a:t>:</a:t>
            </a:r>
            <a:r>
              <a:rPr lang="da-DK" sz="4000" dirty="0" smtClean="0"/>
              <a:t/>
            </a:r>
            <a:br>
              <a:rPr lang="da-DK" sz="4000" dirty="0" smtClean="0"/>
            </a:br>
            <a:r>
              <a:rPr lang="da-DK" sz="4000" dirty="0" smtClean="0"/>
              <a:t>Şekli</a:t>
            </a:r>
            <a:r>
              <a:rPr lang="tr-TR" sz="4000" dirty="0" smtClean="0"/>
              <a:t> </a:t>
            </a:r>
            <a:r>
              <a:rPr lang="da-DK" sz="4000" dirty="0" smtClean="0"/>
              <a:t>başka konuma taşır. </a:t>
            </a:r>
            <a:endParaRPr lang="tr-TR" sz="4000" dirty="0" smtClean="0"/>
          </a:p>
          <a:p>
            <a:pPr>
              <a:buNone/>
            </a:pPr>
            <a:r>
              <a:rPr lang="tr-TR" sz="4000" dirty="0" smtClean="0"/>
              <a:t>	</a:t>
            </a:r>
            <a:r>
              <a:rPr lang="en-US" sz="4000" dirty="0" smtClean="0"/>
              <a:t>Move(</a:t>
            </a:r>
            <a:r>
              <a:rPr lang="tr-TR" sz="4000" dirty="0" smtClean="0"/>
              <a:t>ad</a:t>
            </a:r>
            <a:r>
              <a:rPr lang="en-US" sz="4000" dirty="0" smtClean="0"/>
              <a:t>, x, y)</a:t>
            </a:r>
            <a:r>
              <a:rPr lang="tr-TR" sz="4000" dirty="0" smtClean="0"/>
              <a:t> şeklinde kullanılır.</a:t>
            </a:r>
            <a:r>
              <a:rPr lang="en-US" sz="4000" dirty="0" smtClean="0"/>
              <a:t/>
            </a:r>
            <a:br>
              <a:rPr lang="en-US" sz="4000" dirty="0" smtClean="0"/>
            </a:br>
            <a:r>
              <a:rPr lang="tr-TR" sz="4000" dirty="0" smtClean="0"/>
              <a:t>ad: </a:t>
            </a:r>
            <a:r>
              <a:rPr lang="en-US" sz="4000" dirty="0" err="1" smtClean="0"/>
              <a:t>Çizdirilecek</a:t>
            </a:r>
            <a:r>
              <a:rPr lang="en-US" sz="4000" dirty="0" smtClean="0"/>
              <a:t> </a:t>
            </a:r>
            <a:r>
              <a:rPr lang="en-US" sz="4000" dirty="0" err="1" smtClean="0"/>
              <a:t>şeklin</a:t>
            </a:r>
            <a:r>
              <a:rPr lang="en-US" sz="4000" dirty="0" smtClean="0"/>
              <a:t> </a:t>
            </a:r>
            <a:r>
              <a:rPr lang="en-US" sz="4000" dirty="0" err="1" smtClean="0"/>
              <a:t>ismi</a:t>
            </a:r>
            <a:r>
              <a:rPr lang="en-US" sz="4000" dirty="0" smtClean="0"/>
              <a:t/>
            </a:r>
            <a:br>
              <a:rPr lang="en-US" sz="4000" dirty="0" smtClean="0"/>
            </a:br>
            <a:r>
              <a:rPr lang="en-US" sz="4000" dirty="0" smtClean="0"/>
              <a:t>x</a:t>
            </a:r>
            <a:r>
              <a:rPr lang="tr-TR" sz="4000" dirty="0" smtClean="0"/>
              <a:t> ve y: </a:t>
            </a:r>
            <a:r>
              <a:rPr lang="en-US" sz="4000" dirty="0" err="1" smtClean="0"/>
              <a:t>Yeni</a:t>
            </a:r>
            <a:r>
              <a:rPr lang="en-US" sz="4000" dirty="0" smtClean="0"/>
              <a:t> </a:t>
            </a:r>
            <a:r>
              <a:rPr lang="en-US" sz="4000" dirty="0" err="1" smtClean="0"/>
              <a:t>pozisyonun</a:t>
            </a:r>
            <a:r>
              <a:rPr lang="en-US" sz="4000" dirty="0" smtClean="0"/>
              <a:t> x</a:t>
            </a:r>
            <a:r>
              <a:rPr lang="tr-TR" sz="4000" dirty="0" smtClean="0"/>
              <a:t> ve y </a:t>
            </a:r>
            <a:r>
              <a:rPr lang="en-US" sz="4000" dirty="0" err="1" smtClean="0"/>
              <a:t>koordinat</a:t>
            </a:r>
            <a:r>
              <a:rPr lang="tr-TR" sz="4000" dirty="0" err="1" smtClean="0"/>
              <a:t>lar</a:t>
            </a:r>
            <a:r>
              <a:rPr lang="en-US" sz="4000" dirty="0" smtClean="0"/>
              <a:t>ı</a:t>
            </a:r>
            <a:r>
              <a:rPr lang="tr-TR" sz="4000" dirty="0" smtClean="0">
                <a:cs typeface="Arial" pitchFamily="34" charset="0"/>
              </a:rPr>
              <a:t>	</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971600" y="1124744"/>
            <a:ext cx="5544616" cy="5112568"/>
          </a:xfrm>
        </p:spPr>
        <p:txBody>
          <a:bodyPr>
            <a:noAutofit/>
          </a:bodyPr>
          <a:lstStyle/>
          <a:p>
            <a:pPr>
              <a:buNone/>
            </a:pPr>
            <a:r>
              <a:rPr lang="tr-TR" sz="4000" dirty="0" smtClean="0">
                <a:cs typeface="Arial" pitchFamily="34" charset="0"/>
              </a:rPr>
              <a:t>	</a:t>
            </a:r>
            <a:r>
              <a:rPr lang="en-US" sz="4000" b="1" u="sng" dirty="0" smtClean="0"/>
              <a:t>Animate</a:t>
            </a:r>
            <a:r>
              <a:rPr lang="tr-TR" sz="4000" b="1" u="sng" dirty="0" smtClean="0"/>
              <a:t>:</a:t>
            </a:r>
            <a:r>
              <a:rPr lang="en-US" sz="4000" dirty="0" smtClean="0"/>
              <a:t/>
            </a:r>
            <a:br>
              <a:rPr lang="en-US" sz="4000" dirty="0" smtClean="0"/>
            </a:br>
            <a:r>
              <a:rPr lang="en-US" sz="4000" dirty="0" err="1" smtClean="0"/>
              <a:t>Şekli</a:t>
            </a:r>
            <a:r>
              <a:rPr lang="en-US" sz="4000" dirty="0" smtClean="0"/>
              <a:t>, </a:t>
            </a:r>
            <a:r>
              <a:rPr lang="en-US" sz="4000" dirty="0" err="1" smtClean="0"/>
              <a:t>belirtilen</a:t>
            </a:r>
            <a:r>
              <a:rPr lang="en-US" sz="4000" dirty="0" smtClean="0"/>
              <a:t> </a:t>
            </a:r>
            <a:r>
              <a:rPr lang="en-US" sz="4000" dirty="0" err="1" smtClean="0"/>
              <a:t>isimle</a:t>
            </a:r>
            <a:r>
              <a:rPr lang="en-US" sz="4000" dirty="0" smtClean="0"/>
              <a:t> </a:t>
            </a:r>
            <a:r>
              <a:rPr lang="en-US" sz="4000" dirty="0" err="1" smtClean="0"/>
              <a:t>yeni</a:t>
            </a:r>
            <a:r>
              <a:rPr lang="en-US" sz="4000" dirty="0" smtClean="0"/>
              <a:t> </a:t>
            </a:r>
            <a:r>
              <a:rPr lang="en-US" sz="4000" dirty="0" err="1" smtClean="0"/>
              <a:t>bir</a:t>
            </a:r>
            <a:r>
              <a:rPr lang="en-US" sz="4000" dirty="0" smtClean="0"/>
              <a:t> </a:t>
            </a:r>
            <a:r>
              <a:rPr lang="en-US" sz="4000" dirty="0" err="1" smtClean="0"/>
              <a:t>konuma</a:t>
            </a:r>
            <a:r>
              <a:rPr lang="en-US" sz="4000" dirty="0" smtClean="0"/>
              <a:t> </a:t>
            </a:r>
            <a:r>
              <a:rPr lang="en-US" sz="4000" dirty="0" err="1" smtClean="0"/>
              <a:t>çizdirir</a:t>
            </a:r>
            <a:r>
              <a:rPr lang="en-US" sz="4000" dirty="0" smtClean="0"/>
              <a:t>.  </a:t>
            </a:r>
            <a:br>
              <a:rPr lang="en-US" sz="4000" dirty="0" smtClean="0"/>
            </a:br>
            <a:r>
              <a:rPr lang="en-US" sz="4000" dirty="0" smtClean="0"/>
              <a:t>Animate(</a:t>
            </a:r>
            <a:r>
              <a:rPr lang="tr-TR" sz="4000" dirty="0" smtClean="0"/>
              <a:t>ad</a:t>
            </a:r>
            <a:r>
              <a:rPr lang="en-US" sz="4000" dirty="0" smtClean="0"/>
              <a:t>, x, y, </a:t>
            </a:r>
            <a:r>
              <a:rPr lang="tr-TR" sz="4000" dirty="0" smtClean="0"/>
              <a:t>zaman</a:t>
            </a:r>
            <a:r>
              <a:rPr lang="en-US" sz="4000" dirty="0" smtClean="0"/>
              <a:t>)</a:t>
            </a:r>
            <a:br>
              <a:rPr lang="en-US" sz="4000" dirty="0" smtClean="0"/>
            </a:br>
            <a:r>
              <a:rPr lang="en-US" sz="4000" dirty="0" err="1" smtClean="0"/>
              <a:t>şeklin</a:t>
            </a:r>
            <a:r>
              <a:rPr lang="tr-TR" sz="4000" dirty="0" smtClean="0"/>
              <a:t>de</a:t>
            </a:r>
            <a:r>
              <a:rPr lang="en-US" sz="4000" dirty="0" smtClean="0"/>
              <a:t> </a:t>
            </a:r>
            <a:r>
              <a:rPr lang="en-US" sz="4000" dirty="0" err="1" smtClean="0"/>
              <a:t>kullanılır</a:t>
            </a:r>
            <a:r>
              <a:rPr lang="en-US" sz="4000" dirty="0" smtClean="0"/>
              <a:t>.</a:t>
            </a:r>
            <a:br>
              <a:rPr lang="en-US" sz="4000" dirty="0" smtClean="0"/>
            </a:br>
            <a:r>
              <a:rPr lang="tr-TR" sz="4000" dirty="0" smtClean="0"/>
              <a:t>zaman:  </a:t>
            </a:r>
            <a:r>
              <a:rPr lang="en-US" sz="4000" dirty="0" err="1" smtClean="0"/>
              <a:t>Animasyonda</a:t>
            </a:r>
            <a:r>
              <a:rPr lang="en-US" sz="4000" dirty="0" smtClean="0"/>
              <a:t> </a:t>
            </a:r>
            <a:r>
              <a:rPr lang="en-US" sz="4000" dirty="0" err="1" smtClean="0"/>
              <a:t>kullanılacak</a:t>
            </a:r>
            <a:r>
              <a:rPr lang="en-US" sz="4000" dirty="0" smtClean="0"/>
              <a:t> </a:t>
            </a:r>
            <a:r>
              <a:rPr lang="en-US" sz="4000" dirty="0" err="1" smtClean="0"/>
              <a:t>milisaniye</a:t>
            </a:r>
            <a:r>
              <a:rPr lang="en-US" sz="4000" dirty="0" smtClean="0"/>
              <a:t> </a:t>
            </a:r>
            <a:r>
              <a:rPr lang="en-US" sz="4000" dirty="0" err="1" smtClean="0"/>
              <a:t>cinsinden</a:t>
            </a:r>
            <a:r>
              <a:rPr lang="en-US" sz="4000" dirty="0" smtClean="0"/>
              <a:t> </a:t>
            </a:r>
            <a:r>
              <a:rPr lang="en-US" sz="4000" dirty="0" err="1" smtClean="0"/>
              <a:t>süre</a:t>
            </a:r>
            <a:endParaRPr lang="en-US" sz="4000" dirty="0" smtClean="0"/>
          </a:p>
          <a:p>
            <a:pPr>
              <a:buNone/>
            </a:pPr>
            <a:r>
              <a:rPr lang="tr-TR" sz="4000" dirty="0" smtClean="0">
                <a:cs typeface="Arial" pitchFamily="34" charset="0"/>
              </a:rPr>
              <a:t>	</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259632" y="2276872"/>
            <a:ext cx="4968552" cy="3888432"/>
          </a:xfrm>
        </p:spPr>
        <p:txBody>
          <a:bodyPr>
            <a:noAutofit/>
          </a:bodyPr>
          <a:lstStyle/>
          <a:p>
            <a:pPr>
              <a:buNone/>
            </a:pPr>
            <a:r>
              <a:rPr lang="tr-TR" sz="4000" dirty="0" smtClean="0">
                <a:cs typeface="Arial" pitchFamily="34" charset="0"/>
              </a:rPr>
              <a:t>	</a:t>
            </a:r>
            <a:r>
              <a:rPr lang="en-US" sz="4000" b="1" u="sng" dirty="0" smtClean="0"/>
              <a:t>Program</a:t>
            </a:r>
            <a:r>
              <a:rPr lang="tr-TR" sz="4000" b="1" u="sng" dirty="0" smtClean="0"/>
              <a:t>:</a:t>
            </a:r>
            <a:r>
              <a:rPr lang="en-US" sz="4000" dirty="0" smtClean="0"/>
              <a:t/>
            </a:r>
            <a:br>
              <a:rPr lang="en-US" sz="4000" dirty="0" smtClean="0"/>
            </a:br>
            <a:r>
              <a:rPr lang="en-US" sz="4000" dirty="0" err="1" smtClean="0"/>
              <a:t>Programın</a:t>
            </a:r>
            <a:r>
              <a:rPr lang="en-US" sz="4000" dirty="0" smtClean="0"/>
              <a:t> </a:t>
            </a:r>
            <a:r>
              <a:rPr lang="en-US" sz="4000" dirty="0" err="1" smtClean="0"/>
              <a:t>çalışmasını</a:t>
            </a:r>
            <a:r>
              <a:rPr lang="en-US" sz="4000" dirty="0" smtClean="0"/>
              <a:t> </a:t>
            </a:r>
            <a:r>
              <a:rPr lang="en-US" sz="4000" dirty="0" err="1" smtClean="0"/>
              <a:t>kontrol</a:t>
            </a:r>
            <a:r>
              <a:rPr lang="en-US" sz="4000" dirty="0" smtClean="0"/>
              <a:t> </a:t>
            </a:r>
            <a:r>
              <a:rPr lang="en-US" sz="4000" dirty="0" err="1" smtClean="0"/>
              <a:t>etmek</a:t>
            </a:r>
            <a:r>
              <a:rPr lang="en-US" sz="4000" dirty="0" smtClean="0"/>
              <a:t> </a:t>
            </a:r>
            <a:r>
              <a:rPr lang="en-US" sz="4000" dirty="0" err="1" smtClean="0"/>
              <a:t>için</a:t>
            </a:r>
            <a:r>
              <a:rPr lang="en-US" sz="4000" dirty="0" smtClean="0"/>
              <a:t> </a:t>
            </a:r>
            <a:r>
              <a:rPr lang="en-US" sz="4000" dirty="0" err="1" smtClean="0"/>
              <a:t>yardım</a:t>
            </a:r>
            <a:r>
              <a:rPr lang="en-US" sz="4000" dirty="0" smtClean="0"/>
              <a:t> </a:t>
            </a:r>
            <a:r>
              <a:rPr lang="en-US" sz="4000" dirty="0" err="1" smtClean="0"/>
              <a:t>sağlar</a:t>
            </a:r>
            <a:r>
              <a:rPr lang="en-US" sz="4000" dirty="0" smtClean="0"/>
              <a:t>.</a:t>
            </a:r>
          </a:p>
          <a:p>
            <a:pPr>
              <a:buNone/>
            </a:pPr>
            <a:r>
              <a:rPr lang="tr-TR" sz="4000" dirty="0" smtClean="0">
                <a:cs typeface="Arial" pitchFamily="34" charset="0"/>
              </a:rPr>
              <a:t>	</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899592" y="1700808"/>
            <a:ext cx="5616624" cy="3816424"/>
          </a:xfrm>
        </p:spPr>
        <p:txBody>
          <a:bodyPr>
            <a:noAutofit/>
          </a:bodyPr>
          <a:lstStyle/>
          <a:p>
            <a:pPr>
              <a:buNone/>
            </a:pPr>
            <a:r>
              <a:rPr lang="tr-TR" sz="4000" dirty="0" smtClean="0">
                <a:cs typeface="Arial" pitchFamily="34" charset="0"/>
              </a:rPr>
              <a:t>	</a:t>
            </a:r>
            <a:r>
              <a:rPr lang="en-US" sz="4000" b="1" u="sng" dirty="0" smtClean="0"/>
              <a:t>Delay</a:t>
            </a:r>
            <a:r>
              <a:rPr lang="tr-TR" sz="4000" b="1" u="sng" dirty="0" smtClean="0"/>
              <a:t>:</a:t>
            </a:r>
            <a:r>
              <a:rPr lang="en-US" sz="4000" dirty="0" smtClean="0"/>
              <a:t/>
            </a:r>
            <a:br>
              <a:rPr lang="en-US" sz="4000" dirty="0" smtClean="0"/>
            </a:br>
            <a:r>
              <a:rPr lang="en-US" sz="4000" dirty="0" err="1" smtClean="0"/>
              <a:t>Programın</a:t>
            </a:r>
            <a:r>
              <a:rPr lang="en-US" sz="4000" dirty="0" smtClean="0"/>
              <a:t> </a:t>
            </a:r>
            <a:r>
              <a:rPr lang="en-US" sz="4000" dirty="0" err="1" smtClean="0"/>
              <a:t>çalışmasını</a:t>
            </a:r>
            <a:r>
              <a:rPr lang="en-US" sz="4000" dirty="0" smtClean="0"/>
              <a:t> </a:t>
            </a:r>
            <a:r>
              <a:rPr lang="en-US" sz="4000" dirty="0" err="1" smtClean="0"/>
              <a:t>belirtilen</a:t>
            </a:r>
            <a:r>
              <a:rPr lang="en-US" sz="4000" dirty="0" smtClean="0"/>
              <a:t> </a:t>
            </a:r>
            <a:r>
              <a:rPr lang="en-US" sz="4000" dirty="0" err="1" smtClean="0"/>
              <a:t>süre</a:t>
            </a:r>
            <a:r>
              <a:rPr lang="en-US" sz="4000" dirty="0" smtClean="0"/>
              <a:t> </a:t>
            </a:r>
            <a:r>
              <a:rPr lang="en-US" sz="4000" dirty="0" err="1" smtClean="0"/>
              <a:t>doğrultusunda</a:t>
            </a:r>
            <a:r>
              <a:rPr lang="en-US" sz="4000" dirty="0" smtClean="0"/>
              <a:t> </a:t>
            </a:r>
            <a:r>
              <a:rPr lang="en-US" sz="4000" dirty="0" err="1" smtClean="0"/>
              <a:t>geciktirir</a:t>
            </a:r>
            <a:r>
              <a:rPr lang="en-US" sz="4000" dirty="0" smtClean="0"/>
              <a:t>.</a:t>
            </a:r>
            <a:endParaRPr lang="tr-TR" sz="4000" dirty="0" smtClean="0"/>
          </a:p>
          <a:p>
            <a:pPr>
              <a:buNone/>
            </a:pPr>
            <a:r>
              <a:rPr lang="tr-TR" sz="4000" dirty="0" smtClean="0"/>
              <a:t>	</a:t>
            </a:r>
            <a:r>
              <a:rPr lang="en-US" sz="4000" dirty="0" smtClean="0"/>
              <a:t>Delay(</a:t>
            </a:r>
            <a:r>
              <a:rPr lang="tr-TR" sz="4000" dirty="0" smtClean="0"/>
              <a:t>milisaniye</a:t>
            </a:r>
            <a:r>
              <a:rPr lang="en-US" sz="4000" dirty="0" smtClean="0"/>
              <a:t>)</a:t>
            </a:r>
            <a:r>
              <a:rPr lang="tr-TR" sz="4000" dirty="0" smtClean="0"/>
              <a:t> şeklinde kullanılır.</a:t>
            </a:r>
            <a:r>
              <a:rPr lang="en-US" sz="4000" dirty="0" smtClean="0"/>
              <a:t/>
            </a:r>
            <a:br>
              <a:rPr lang="en-US" sz="4000" dirty="0" smtClean="0"/>
            </a:br>
            <a:endParaRPr lang="en-US" sz="4000" dirty="0" smtClean="0"/>
          </a:p>
          <a:p>
            <a:pPr>
              <a:buNone/>
            </a:pPr>
            <a:r>
              <a:rPr lang="tr-TR" sz="4000" dirty="0" smtClean="0">
                <a:cs typeface="Arial" pitchFamily="34" charset="0"/>
              </a:rPr>
              <a:t>	</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Olaylar ve Etkileşim</a:t>
            </a:r>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ScienceForKidsProgrammingTutorials.jpg"/>
          <p:cNvPicPr>
            <a:picLocks noChangeAspect="1"/>
          </p:cNvPicPr>
          <p:nvPr/>
        </p:nvPicPr>
        <p:blipFill>
          <a:blip r:embed="rId2" cstate="print"/>
          <a:srcRect b="17151"/>
          <a:stretch>
            <a:fillRect/>
          </a:stretch>
        </p:blipFill>
        <p:spPr>
          <a:xfrm>
            <a:off x="428596" y="2571744"/>
            <a:ext cx="8572506" cy="4286282"/>
          </a:xfrm>
          <a:prstGeom prst="rect">
            <a:avLst/>
          </a:prstGeom>
        </p:spPr>
      </p:pic>
      <p:sp>
        <p:nvSpPr>
          <p:cNvPr id="2" name="1 Başlık"/>
          <p:cNvSpPr>
            <a:spLocks noGrp="1"/>
          </p:cNvSpPr>
          <p:nvPr>
            <p:ph type="title"/>
          </p:nvPr>
        </p:nvSpPr>
        <p:spPr/>
        <p:txBody>
          <a:bodyPr>
            <a:normAutofit/>
          </a:bodyPr>
          <a:lstStyle/>
          <a:p>
            <a:r>
              <a:rPr lang="tr-TR" b="1" dirty="0" smtClean="0"/>
              <a:t>Bir bilgisayar programı aslında nedir?</a:t>
            </a:r>
            <a:endParaRPr lang="tr-TR" dirty="0"/>
          </a:p>
        </p:txBody>
      </p:sp>
      <p:sp>
        <p:nvSpPr>
          <p:cNvPr id="3" name="2 İçerik Yer Tutucusu"/>
          <p:cNvSpPr>
            <a:spLocks noGrp="1"/>
          </p:cNvSpPr>
          <p:nvPr>
            <p:ph sz="quarter" idx="1"/>
          </p:nvPr>
        </p:nvSpPr>
        <p:spPr>
          <a:xfrm>
            <a:off x="285720" y="1285860"/>
            <a:ext cx="8858280" cy="1643074"/>
          </a:xfrm>
        </p:spPr>
        <p:txBody>
          <a:bodyPr>
            <a:normAutofit lnSpcReduction="10000"/>
          </a:bodyPr>
          <a:lstStyle/>
          <a:p>
            <a:r>
              <a:rPr lang="tr-TR" dirty="0" smtClean="0"/>
              <a:t>Java, C++, </a:t>
            </a:r>
            <a:r>
              <a:rPr lang="tr-TR" dirty="0" err="1" smtClean="0"/>
              <a:t>Python</a:t>
            </a:r>
            <a:r>
              <a:rPr lang="tr-TR" dirty="0" smtClean="0"/>
              <a:t>, </a:t>
            </a:r>
            <a:r>
              <a:rPr lang="tr-TR" dirty="0" err="1" smtClean="0"/>
              <a:t>Visual</a:t>
            </a:r>
            <a:r>
              <a:rPr lang="tr-TR" dirty="0" smtClean="0"/>
              <a:t> </a:t>
            </a:r>
            <a:r>
              <a:rPr lang="tr-TR" dirty="0" err="1" smtClean="0"/>
              <a:t>Basic</a:t>
            </a:r>
            <a:r>
              <a:rPr lang="tr-TR" dirty="0" smtClean="0"/>
              <a:t> vs. dillerinin tümü, basitten karmaşık yazılım programlarına kadar çeşitli programlar geliştirmek için kullanılabilecek, güçlü modern bilgisayar dilleridir.</a:t>
            </a:r>
            <a:endParaRPr lang="tr-TR" dirty="0"/>
          </a:p>
        </p:txBody>
      </p:sp>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889286" y="1988841"/>
            <a:ext cx="4219217" cy="3600400"/>
          </a:xfrm>
          <a:prstGeom prst="rect">
            <a:avLst/>
          </a:prstGeom>
        </p:spPr>
      </p:pic>
      <p:sp>
        <p:nvSpPr>
          <p:cNvPr id="2" name="1 Başlık"/>
          <p:cNvSpPr>
            <a:spLocks noGrp="1"/>
          </p:cNvSpPr>
          <p:nvPr>
            <p:ph type="title"/>
          </p:nvPr>
        </p:nvSpPr>
        <p:spPr/>
        <p:txBody>
          <a:bodyPr/>
          <a:lstStyle/>
          <a:p>
            <a:r>
              <a:rPr lang="tr-TR" b="1" dirty="0" smtClean="0"/>
              <a:t>Olaylar ve Etkileşim</a:t>
            </a:r>
            <a:endParaRPr lang="tr-TR" b="1" dirty="0"/>
          </a:p>
        </p:txBody>
      </p:sp>
      <p:sp>
        <p:nvSpPr>
          <p:cNvPr id="3" name="2 İçerik Yer Tutucusu"/>
          <p:cNvSpPr>
            <a:spLocks noGrp="1"/>
          </p:cNvSpPr>
          <p:nvPr>
            <p:ph sz="quarter" idx="1"/>
          </p:nvPr>
        </p:nvSpPr>
        <p:spPr>
          <a:xfrm>
            <a:off x="457200" y="1219200"/>
            <a:ext cx="4618856" cy="5090120"/>
          </a:xfrm>
        </p:spPr>
        <p:txBody>
          <a:bodyPr>
            <a:normAutofit/>
          </a:bodyPr>
          <a:lstStyle/>
          <a:p>
            <a:r>
              <a:rPr lang="tr-TR" dirty="0" smtClean="0"/>
              <a:t>Olaylar, örneğin; fareyi hareket ettirmek veya üzerine tıklamak gibi kullanıcı eylemlerine karşı verilen sinyaller gibidir. </a:t>
            </a:r>
          </a:p>
          <a:p>
            <a:r>
              <a:rPr lang="tr-TR" dirty="0" smtClean="0"/>
              <a:t>Bir anlamda, olaylar işlemlerin tam tersidir. İşlemler söz konusuysa, bir programcı olarak siz bilgisayara bir şeyler yaptırırsınız, olaylar söz konusuysa, bilgisayar ilginç bir şey olduğunda size haber verir.</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Olaylar ve Etkileşim</a:t>
            </a:r>
            <a:endParaRPr lang="tr-TR" dirty="0"/>
          </a:p>
        </p:txBody>
      </p:sp>
      <p:sp>
        <p:nvSpPr>
          <p:cNvPr id="3" name="2 İçerik Yer Tutucusu"/>
          <p:cNvSpPr>
            <a:spLocks noGrp="1"/>
          </p:cNvSpPr>
          <p:nvPr>
            <p:ph sz="quarter" idx="1"/>
          </p:nvPr>
        </p:nvSpPr>
        <p:spPr>
          <a:xfrm>
            <a:off x="457200" y="1219200"/>
            <a:ext cx="4546848" cy="4937760"/>
          </a:xfrm>
        </p:spPr>
        <p:txBody>
          <a:bodyPr>
            <a:normAutofit/>
          </a:bodyPr>
          <a:lstStyle/>
          <a:p>
            <a:endParaRPr lang="tr-TR" dirty="0" smtClean="0"/>
          </a:p>
          <a:p>
            <a:r>
              <a:rPr lang="tr-TR" dirty="0" smtClean="0"/>
              <a:t>Bir kullanıcının programınızla etkileşime girmesini isterseniz, olayları kullanırsınız. </a:t>
            </a:r>
          </a:p>
          <a:p>
            <a:r>
              <a:rPr lang="tr-TR" dirty="0" smtClean="0"/>
              <a:t>Diyelim ki; bir Üç Taş oyunu yazıyorsunuz. Kullanıcının hamlesine karar vermesine izin vermek isteyeceksiniz. İşte burada olayları kullanarak programınız içerisinden girdi alırsınız. </a:t>
            </a:r>
          </a:p>
        </p:txBody>
      </p:sp>
      <p:pic>
        <p:nvPicPr>
          <p:cNvPr id="4" name="3 Resim" descr="computer-clipart-1.jpg"/>
          <p:cNvPicPr>
            <a:picLocks noChangeAspect="1"/>
          </p:cNvPicPr>
          <p:nvPr/>
        </p:nvPicPr>
        <p:blipFill>
          <a:blip r:embed="rId2" cstate="print"/>
          <a:stretch>
            <a:fillRect/>
          </a:stretch>
        </p:blipFill>
        <p:spPr>
          <a:xfrm>
            <a:off x="4889286" y="1988841"/>
            <a:ext cx="4219217" cy="3600400"/>
          </a:xfrm>
          <a:prstGeom prst="rect">
            <a:avLst/>
          </a:prstGeom>
        </p:spPr>
      </p:pic>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15616" y="1700808"/>
            <a:ext cx="5112568" cy="3960440"/>
          </a:xfrm>
        </p:spPr>
        <p:txBody>
          <a:bodyPr>
            <a:noAutofit/>
          </a:bodyPr>
          <a:lstStyle/>
          <a:p>
            <a:pPr>
              <a:buNone/>
            </a:pPr>
            <a:r>
              <a:rPr lang="tr-TR" sz="4000" b="1" dirty="0" smtClean="0">
                <a:cs typeface="Arial" pitchFamily="34" charset="0"/>
              </a:rPr>
              <a:t>	OLAYLAR</a:t>
            </a:r>
            <a:endParaRPr lang="tr-TR" sz="4000" b="1" dirty="0" smtClean="0"/>
          </a:p>
          <a:p>
            <a:pPr>
              <a:buNone/>
            </a:pPr>
            <a:r>
              <a:rPr lang="tr-TR" sz="4000" dirty="0" smtClean="0"/>
              <a:t>	Fareyi hareket ettirmek veya üzerine tıklamak gibi kullanıcı eylemlerine karşı verilen sinyallerdir. </a:t>
            </a:r>
            <a:endParaRPr lang="tr-TR" sz="4000" dirty="0" smtClean="0">
              <a:cs typeface="Arial" pitchFamily="34" charset="0"/>
            </a:endParaRPr>
          </a:p>
          <a:p>
            <a:pPr>
              <a:buNone/>
            </a:pPr>
            <a:r>
              <a:rPr lang="tr-TR" sz="4000" b="1" dirty="0" smtClean="0">
                <a:cs typeface="Arial" pitchFamily="34" charset="0"/>
              </a:rPr>
              <a:t>	</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Olaylar ve Etkileşim</a:t>
            </a:r>
            <a:endParaRPr lang="tr-TR" dirty="0"/>
          </a:p>
        </p:txBody>
      </p:sp>
      <p:sp>
        <p:nvSpPr>
          <p:cNvPr id="3" name="2 İçerik Yer Tutucusu"/>
          <p:cNvSpPr>
            <a:spLocks noGrp="1"/>
          </p:cNvSpPr>
          <p:nvPr>
            <p:ph sz="quarter" idx="1"/>
          </p:nvPr>
        </p:nvSpPr>
        <p:spPr>
          <a:xfrm>
            <a:off x="457200" y="1219200"/>
            <a:ext cx="4906888" cy="4937760"/>
          </a:xfrm>
        </p:spPr>
        <p:txBody>
          <a:bodyPr>
            <a:normAutofit/>
          </a:bodyPr>
          <a:lstStyle/>
          <a:p>
            <a:r>
              <a:rPr lang="tr-TR" dirty="0" smtClean="0"/>
              <a:t>Aşağıda, yalnızca tek bir ifadeden ve bir altyordamdan oluşan oldukça basit bir program yer alıyor. Altyordam, kullanıcıya bir mesaj kutusu göstermek için, </a:t>
            </a:r>
            <a:r>
              <a:rPr lang="tr-TR" dirty="0" err="1" smtClean="0"/>
              <a:t>GraphicsWindow</a:t>
            </a:r>
            <a:r>
              <a:rPr lang="tr-TR" dirty="0" smtClean="0"/>
              <a:t> nesnesinde </a:t>
            </a:r>
            <a:r>
              <a:rPr lang="tr-TR" i="1" dirty="0" err="1" smtClean="0"/>
              <a:t>ShowMessage</a:t>
            </a:r>
            <a:r>
              <a:rPr lang="tr-TR" dirty="0" smtClean="0"/>
              <a:t> işlemini kullanır.</a:t>
            </a:r>
          </a:p>
        </p:txBody>
      </p:sp>
      <p:pic>
        <p:nvPicPr>
          <p:cNvPr id="1026" name="Picture 2"/>
          <p:cNvPicPr>
            <a:picLocks noChangeAspect="1" noChangeArrowheads="1"/>
          </p:cNvPicPr>
          <p:nvPr/>
        </p:nvPicPr>
        <p:blipFill>
          <a:blip r:embed="rId3" cstate="print"/>
          <a:srcRect/>
          <a:stretch>
            <a:fillRect/>
          </a:stretch>
        </p:blipFill>
        <p:spPr bwMode="auto">
          <a:xfrm>
            <a:off x="179512" y="4653136"/>
            <a:ext cx="8965503" cy="1440160"/>
          </a:xfrm>
          <a:prstGeom prst="rect">
            <a:avLst/>
          </a:prstGeom>
          <a:noFill/>
          <a:ln w="9525">
            <a:noFill/>
            <a:miter lim="800000"/>
            <a:headEnd/>
            <a:tailEnd/>
          </a:ln>
        </p:spPr>
      </p:pic>
      <p:pic>
        <p:nvPicPr>
          <p:cNvPr id="6" name="Picture 165"/>
          <p:cNvPicPr/>
          <p:nvPr/>
        </p:nvPicPr>
        <p:blipFill>
          <a:blip r:embed="rId4" cstate="print"/>
          <a:srcRect/>
          <a:stretch>
            <a:fillRect/>
          </a:stretch>
        </p:blipFill>
        <p:spPr bwMode="auto">
          <a:xfrm>
            <a:off x="5869069" y="1340768"/>
            <a:ext cx="2951403" cy="2938821"/>
          </a:xfrm>
          <a:prstGeom prst="rect">
            <a:avLst/>
          </a:prstGeom>
          <a:noFill/>
          <a:ln w="9525">
            <a:noFill/>
            <a:miter lim="800000"/>
            <a:headEnd/>
            <a:tailEnd/>
          </a:ln>
        </p:spPr>
      </p:pic>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Olaylar ve Etkileşim</a:t>
            </a:r>
            <a:endParaRPr lang="tr-TR" dirty="0"/>
          </a:p>
        </p:txBody>
      </p:sp>
      <p:sp>
        <p:nvSpPr>
          <p:cNvPr id="3" name="2 İçerik Yer Tutucusu"/>
          <p:cNvSpPr>
            <a:spLocks noGrp="1"/>
          </p:cNvSpPr>
          <p:nvPr>
            <p:ph sz="quarter" idx="1"/>
          </p:nvPr>
        </p:nvSpPr>
        <p:spPr>
          <a:xfrm>
            <a:off x="457200" y="1219200"/>
            <a:ext cx="5194920" cy="4937760"/>
          </a:xfrm>
        </p:spPr>
        <p:txBody>
          <a:bodyPr>
            <a:normAutofit/>
          </a:bodyPr>
          <a:lstStyle/>
          <a:p>
            <a:r>
              <a:rPr lang="tr-TR" dirty="0" smtClean="0"/>
              <a:t>İlk satırda, </a:t>
            </a:r>
            <a:r>
              <a:rPr lang="tr-TR" dirty="0" err="1" smtClean="0"/>
              <a:t>GraphicsWindow</a:t>
            </a:r>
            <a:r>
              <a:rPr lang="tr-TR" dirty="0" smtClean="0"/>
              <a:t> nesnesinin </a:t>
            </a:r>
            <a:r>
              <a:rPr lang="tr-TR" b="1" dirty="0" err="1" smtClean="0"/>
              <a:t>MouseDown</a:t>
            </a:r>
            <a:r>
              <a:rPr lang="tr-TR" dirty="0" smtClean="0"/>
              <a:t> olayına </a:t>
            </a:r>
            <a:r>
              <a:rPr lang="tr-TR" i="1" dirty="0" err="1" smtClean="0"/>
              <a:t>Tiklama</a:t>
            </a:r>
            <a:r>
              <a:rPr lang="tr-TR" i="1" dirty="0" smtClean="0"/>
              <a:t> </a:t>
            </a:r>
            <a:r>
              <a:rPr lang="tr-TR" dirty="0" smtClean="0"/>
              <a:t>altyordamını atıyoruz. Olay gerçekleştiğinde, altyordam otomatik olarak çağırılır. Bu durumda, kullanıcı fareyi kullanarak her tıkladığında, yandaki mesaj kutusunu göreceksiniz.</a:t>
            </a:r>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179512" y="4653136"/>
            <a:ext cx="8965503" cy="1440160"/>
          </a:xfrm>
          <a:prstGeom prst="rect">
            <a:avLst/>
          </a:prstGeom>
          <a:noFill/>
          <a:ln w="9525">
            <a:noFill/>
            <a:miter lim="800000"/>
            <a:headEnd/>
            <a:tailEnd/>
          </a:ln>
        </p:spPr>
      </p:pic>
      <p:pic>
        <p:nvPicPr>
          <p:cNvPr id="7" name="Picture 165"/>
          <p:cNvPicPr/>
          <p:nvPr/>
        </p:nvPicPr>
        <p:blipFill>
          <a:blip r:embed="rId4" cstate="print"/>
          <a:srcRect/>
          <a:stretch>
            <a:fillRect/>
          </a:stretch>
        </p:blipFill>
        <p:spPr bwMode="auto">
          <a:xfrm>
            <a:off x="5869069" y="1340768"/>
            <a:ext cx="2951403" cy="2938821"/>
          </a:xfrm>
          <a:prstGeom prst="rect">
            <a:avLst/>
          </a:prstGeom>
          <a:noFill/>
          <a:ln w="9525">
            <a:noFill/>
            <a:miter lim="800000"/>
            <a:headEnd/>
            <a:tailEnd/>
          </a:ln>
        </p:spPr>
      </p:pic>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Örnek:</a:t>
            </a:r>
            <a:endParaRPr lang="tr-TR" dirty="0"/>
          </a:p>
        </p:txBody>
      </p:sp>
      <p:sp>
        <p:nvSpPr>
          <p:cNvPr id="3" name="2 İçerik Yer Tutucusu"/>
          <p:cNvSpPr>
            <a:spLocks noGrp="1"/>
          </p:cNvSpPr>
          <p:nvPr>
            <p:ph sz="quarter" idx="1"/>
          </p:nvPr>
        </p:nvSpPr>
        <p:spPr>
          <a:xfrm>
            <a:off x="457200" y="1219200"/>
            <a:ext cx="5194920" cy="4937760"/>
          </a:xfrm>
        </p:spPr>
        <p:txBody>
          <a:bodyPr>
            <a:normAutofit/>
          </a:bodyPr>
          <a:lstStyle/>
          <a:p>
            <a:endParaRPr lang="tr-TR" dirty="0" smtClean="0"/>
          </a:p>
          <a:p>
            <a:r>
              <a:rPr lang="tr-TR" dirty="0" smtClean="0"/>
              <a:t>Fare ile tıklayınca mesaj kutusu açılan program:</a:t>
            </a:r>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179512" y="3429000"/>
            <a:ext cx="8965503" cy="1440160"/>
          </a:xfrm>
          <a:prstGeom prst="rect">
            <a:avLst/>
          </a:prstGeom>
          <a:noFill/>
          <a:ln w="9525">
            <a:noFill/>
            <a:miter lim="800000"/>
            <a:headEnd/>
            <a:tailEnd/>
          </a:ln>
        </p:spPr>
      </p:pic>
      <p:pic>
        <p:nvPicPr>
          <p:cNvPr id="6" name="5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331640" y="2204864"/>
            <a:ext cx="5112568" cy="3960440"/>
          </a:xfrm>
        </p:spPr>
        <p:txBody>
          <a:bodyPr>
            <a:noAutofit/>
          </a:bodyPr>
          <a:lstStyle/>
          <a:p>
            <a:pPr>
              <a:buNone/>
            </a:pPr>
            <a:r>
              <a:rPr lang="tr-TR" sz="4000" b="1" dirty="0" smtClean="0">
                <a:cs typeface="Arial" pitchFamily="34" charset="0"/>
              </a:rPr>
              <a:t>	</a:t>
            </a:r>
            <a:r>
              <a:rPr lang="tr-TR" sz="4000" b="1" u="sng" dirty="0" err="1" smtClean="0">
                <a:cs typeface="Arial" pitchFamily="34" charset="0"/>
              </a:rPr>
              <a:t>MouseDown</a:t>
            </a:r>
            <a:r>
              <a:rPr lang="tr-TR" sz="4000" b="1" u="sng" dirty="0" smtClean="0">
                <a:cs typeface="Arial" pitchFamily="34" charset="0"/>
              </a:rPr>
              <a:t>:</a:t>
            </a:r>
            <a:endParaRPr lang="tr-TR" sz="4000" b="1" u="sng" dirty="0" smtClean="0"/>
          </a:p>
          <a:p>
            <a:pPr>
              <a:buNone/>
            </a:pPr>
            <a:r>
              <a:rPr lang="tr-TR" sz="4000" dirty="0" smtClean="0"/>
              <a:t>	</a:t>
            </a:r>
            <a:r>
              <a:rPr lang="en-US" sz="4000" dirty="0" smtClean="0"/>
              <a:t>Fare </a:t>
            </a:r>
            <a:r>
              <a:rPr lang="en-US" sz="4000" dirty="0" err="1" smtClean="0"/>
              <a:t>tuşuna</a:t>
            </a:r>
            <a:r>
              <a:rPr lang="en-US" sz="4000" dirty="0" smtClean="0"/>
              <a:t> </a:t>
            </a:r>
            <a:r>
              <a:rPr lang="en-US" sz="4000" dirty="0" err="1" smtClean="0"/>
              <a:t>basıldığında</a:t>
            </a:r>
            <a:r>
              <a:rPr lang="en-US" sz="4000" dirty="0" smtClean="0"/>
              <a:t> </a:t>
            </a:r>
            <a:r>
              <a:rPr lang="en-US" sz="4000" dirty="0" err="1" smtClean="0"/>
              <a:t>bir</a:t>
            </a:r>
            <a:r>
              <a:rPr lang="en-US" sz="4000" dirty="0" smtClean="0"/>
              <a:t> </a:t>
            </a:r>
            <a:r>
              <a:rPr lang="en-US" sz="4000" dirty="0" err="1" smtClean="0"/>
              <a:t>olayı</a:t>
            </a:r>
            <a:r>
              <a:rPr lang="en-US" sz="4000" dirty="0" smtClean="0"/>
              <a:t> </a:t>
            </a:r>
            <a:r>
              <a:rPr lang="en-US" sz="4000" dirty="0" err="1" smtClean="0"/>
              <a:t>aktifleştirir</a:t>
            </a:r>
            <a:r>
              <a:rPr lang="tr-TR" sz="4000" dirty="0" smtClean="0"/>
              <a:t>. </a:t>
            </a:r>
            <a:endParaRPr lang="tr-TR" sz="4000" dirty="0" smtClean="0">
              <a:cs typeface="Arial" pitchFamily="34" charset="0"/>
            </a:endParaRPr>
          </a:p>
          <a:p>
            <a:pPr>
              <a:buNone/>
            </a:pPr>
            <a:r>
              <a:rPr lang="tr-TR" sz="4000" b="1" dirty="0" smtClean="0">
                <a:cs typeface="Arial" pitchFamily="34" charset="0"/>
              </a:rPr>
              <a:t>	</a:t>
            </a:r>
            <a:endParaRPr lang="tr-TR" sz="4000" dirty="0" smtClean="0">
              <a:cs typeface="Arial" pitchFamily="34" charset="0"/>
            </a:endParaRP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611560" y="1916832"/>
            <a:ext cx="6624736" cy="3960440"/>
          </a:xfrm>
        </p:spPr>
        <p:txBody>
          <a:bodyPr>
            <a:noAutofit/>
          </a:bodyPr>
          <a:lstStyle/>
          <a:p>
            <a:pPr>
              <a:buNone/>
            </a:pPr>
            <a:r>
              <a:rPr lang="tr-TR" sz="4000" b="1" dirty="0" smtClean="0">
                <a:cs typeface="Arial" pitchFamily="34" charset="0"/>
              </a:rPr>
              <a:t>	</a:t>
            </a:r>
            <a:r>
              <a:rPr lang="en-US" sz="4000" b="1" u="sng" dirty="0" err="1" smtClean="0"/>
              <a:t>ShowMessage</a:t>
            </a:r>
            <a:r>
              <a:rPr lang="tr-TR" sz="4000" b="1" u="sng" dirty="0" smtClean="0"/>
              <a:t>:</a:t>
            </a:r>
            <a:r>
              <a:rPr lang="en-US" sz="4000" dirty="0" smtClean="0"/>
              <a:t/>
            </a:r>
            <a:br>
              <a:rPr lang="en-US" sz="4000" dirty="0" smtClean="0"/>
            </a:br>
            <a:r>
              <a:rPr lang="en-US" sz="4000" dirty="0" err="1" smtClean="0"/>
              <a:t>Ekranda</a:t>
            </a:r>
            <a:r>
              <a:rPr lang="en-US" sz="4000" dirty="0" smtClean="0"/>
              <a:t> </a:t>
            </a:r>
            <a:r>
              <a:rPr lang="en-US" sz="4000" dirty="0" err="1" smtClean="0"/>
              <a:t>girilen</a:t>
            </a:r>
            <a:r>
              <a:rPr lang="en-US" sz="4000" dirty="0" smtClean="0"/>
              <a:t> </a:t>
            </a:r>
            <a:r>
              <a:rPr lang="en-US" sz="4000" dirty="0" err="1" smtClean="0"/>
              <a:t>mesajı</a:t>
            </a:r>
            <a:r>
              <a:rPr lang="en-US" sz="4000" dirty="0" smtClean="0"/>
              <a:t> </a:t>
            </a:r>
            <a:r>
              <a:rPr lang="en-US" sz="4000" dirty="0" err="1" smtClean="0"/>
              <a:t>gösterir</a:t>
            </a:r>
            <a:r>
              <a:rPr lang="en-US" sz="4000" dirty="0" smtClean="0"/>
              <a:t>.</a:t>
            </a:r>
            <a:endParaRPr lang="tr-TR" sz="4000" b="1" dirty="0" smtClean="0">
              <a:cs typeface="Arial" pitchFamily="34" charset="0"/>
            </a:endParaRPr>
          </a:p>
          <a:p>
            <a:pPr>
              <a:buNone/>
            </a:pPr>
            <a:r>
              <a:rPr lang="tr-TR" sz="4000" dirty="0" smtClean="0">
                <a:cs typeface="Arial" pitchFamily="34" charset="0"/>
              </a:rPr>
              <a:t>	</a:t>
            </a:r>
            <a:r>
              <a:rPr lang="tr-TR" sz="4000" dirty="0" err="1" smtClean="0">
                <a:cs typeface="Arial" pitchFamily="34" charset="0"/>
              </a:rPr>
              <a:t>ShowMessage</a:t>
            </a:r>
            <a:r>
              <a:rPr lang="tr-TR" sz="4000" dirty="0" smtClean="0">
                <a:cs typeface="Arial" pitchFamily="34" charset="0"/>
              </a:rPr>
              <a:t>(mesaj, başlık) </a:t>
            </a:r>
          </a:p>
          <a:p>
            <a:pPr>
              <a:buNone/>
            </a:pPr>
            <a:r>
              <a:rPr lang="tr-TR" sz="4000" dirty="0" smtClean="0">
                <a:cs typeface="Arial" pitchFamily="34" charset="0"/>
              </a:rPr>
              <a:t>	şeklinde kullanılır.</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Olaylar ve Etkileşim</a:t>
            </a:r>
            <a:endParaRPr lang="tr-TR" b="1" dirty="0"/>
          </a:p>
        </p:txBody>
      </p:sp>
      <p:sp>
        <p:nvSpPr>
          <p:cNvPr id="3" name="2 İçerik Yer Tutucusu"/>
          <p:cNvSpPr>
            <a:spLocks noGrp="1"/>
          </p:cNvSpPr>
          <p:nvPr>
            <p:ph sz="quarter" idx="1"/>
          </p:nvPr>
        </p:nvSpPr>
        <p:spPr/>
        <p:txBody>
          <a:bodyPr/>
          <a:lstStyle/>
          <a:p>
            <a:r>
              <a:rPr lang="tr-TR" i="1" dirty="0" err="1" smtClean="0"/>
              <a:t>Tiklama</a:t>
            </a:r>
            <a:r>
              <a:rPr lang="tr-TR" i="1" dirty="0" smtClean="0"/>
              <a:t> </a:t>
            </a:r>
            <a:r>
              <a:rPr lang="tr-TR" dirty="0" smtClean="0"/>
              <a:t>altyordamını, bir mesaj kutusu açmak yerine başka şeyler yapmak üzere değiştirebilirsiniz. Örneğin; aşağıdaki programda olduğu gibi, kullanıcının fareyi tıkladığı yerlere büyük mavi noktalar çizebilirsiniz.</a:t>
            </a:r>
          </a:p>
          <a:p>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683568" y="3068960"/>
            <a:ext cx="8033079" cy="2952328"/>
          </a:xfrm>
          <a:prstGeom prst="rect">
            <a:avLst/>
          </a:prstGeom>
          <a:noFill/>
          <a:ln w="9525">
            <a:noFill/>
            <a:miter lim="800000"/>
            <a:headEnd/>
            <a:tailEnd/>
          </a:ln>
        </p:spPr>
      </p:pic>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Olaylar ve Etkileşim</a:t>
            </a:r>
            <a:endParaRPr lang="tr-TR" b="1" dirty="0"/>
          </a:p>
        </p:txBody>
      </p:sp>
      <p:sp>
        <p:nvSpPr>
          <p:cNvPr id="3" name="2 İçerik Yer Tutucusu"/>
          <p:cNvSpPr>
            <a:spLocks noGrp="1"/>
          </p:cNvSpPr>
          <p:nvPr>
            <p:ph sz="quarter" idx="1"/>
          </p:nvPr>
        </p:nvSpPr>
        <p:spPr/>
        <p:txBody>
          <a:bodyPr/>
          <a:lstStyle/>
          <a:p>
            <a:r>
              <a:rPr lang="tr-TR" dirty="0" smtClean="0"/>
              <a:t>Bu programda, farenin koordinatlarını elde etmek için </a:t>
            </a:r>
            <a:r>
              <a:rPr lang="tr-TR" i="1" dirty="0" err="1" smtClean="0"/>
              <a:t>MouseX</a:t>
            </a:r>
            <a:r>
              <a:rPr lang="tr-TR" dirty="0" smtClean="0"/>
              <a:t> ve </a:t>
            </a:r>
            <a:r>
              <a:rPr lang="tr-TR" i="1" dirty="0" err="1" smtClean="0"/>
              <a:t>MouseY</a:t>
            </a:r>
            <a:r>
              <a:rPr lang="tr-TR" dirty="0" err="1" smtClean="0"/>
              <a:t>’yi</a:t>
            </a:r>
            <a:r>
              <a:rPr lang="tr-TR" dirty="0" smtClean="0"/>
              <a:t> kullandığımıza dikkat edin. Bunları, farenin koordinatları dairenin merkezi olacak şekilde, bir daire çizmek için kullanıyoruz.</a:t>
            </a:r>
          </a:p>
          <a:p>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683568" y="3068960"/>
            <a:ext cx="8033079" cy="2952328"/>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Small</a:t>
            </a:r>
            <a:r>
              <a:rPr lang="tr-TR" b="1" dirty="0" smtClean="0"/>
              <a:t> </a:t>
            </a:r>
            <a:r>
              <a:rPr lang="tr-TR" b="1" dirty="0" err="1" smtClean="0"/>
              <a:t>Basic</a:t>
            </a:r>
            <a:r>
              <a:rPr lang="tr-TR" b="1" dirty="0" smtClean="0"/>
              <a:t> Programları</a:t>
            </a:r>
            <a:endParaRPr lang="tr-TR" dirty="0"/>
          </a:p>
        </p:txBody>
      </p:sp>
      <p:sp>
        <p:nvSpPr>
          <p:cNvPr id="3" name="2 İçerik Yer Tutucusu"/>
          <p:cNvSpPr>
            <a:spLocks noGrp="1"/>
          </p:cNvSpPr>
          <p:nvPr>
            <p:ph sz="quarter" idx="1"/>
          </p:nvPr>
        </p:nvSpPr>
        <p:spPr>
          <a:xfrm>
            <a:off x="5148064" y="1268760"/>
            <a:ext cx="3995936" cy="5112568"/>
          </a:xfrm>
        </p:spPr>
        <p:txBody>
          <a:bodyPr>
            <a:normAutofit/>
          </a:bodyPr>
          <a:lstStyle/>
          <a:p>
            <a:r>
              <a:rPr lang="tr-TR" dirty="0" smtClean="0"/>
              <a:t>Bir programın her bir satırı bilgisayar için birer talimattır. Bilgisayardan bir programı uygulamasını istediğimizde, bilgisayar önce ilk ifadeyi okur ve uygular. Sonra ikinci, üçüncü satır derken programın sonuna ulaşıncaya kadar bunu yapmaya devam eder ve program tamamlanır.</a:t>
            </a:r>
          </a:p>
          <a:p>
            <a:endParaRPr lang="tr-TR" dirty="0"/>
          </a:p>
        </p:txBody>
      </p:sp>
      <p:pic>
        <p:nvPicPr>
          <p:cNvPr id="4" name="3 Resim" descr="walkingman-code.jpg"/>
          <p:cNvPicPr>
            <a:picLocks noChangeAspect="1"/>
          </p:cNvPicPr>
          <p:nvPr/>
        </p:nvPicPr>
        <p:blipFill>
          <a:blip r:embed="rId2" cstate="print"/>
          <a:stretch>
            <a:fillRect/>
          </a:stretch>
        </p:blipFill>
        <p:spPr>
          <a:xfrm>
            <a:off x="71406" y="1412776"/>
            <a:ext cx="5051308" cy="4320480"/>
          </a:xfrm>
          <a:prstGeom prst="rect">
            <a:avLst/>
          </a:prstGeom>
        </p:spPr>
      </p:pic>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Mavi Daireler!</a:t>
            </a:r>
            <a:endParaRPr lang="tr-TR" b="1" dirty="0"/>
          </a:p>
        </p:txBody>
      </p:sp>
      <p:pic>
        <p:nvPicPr>
          <p:cNvPr id="2050" name="Picture 2"/>
          <p:cNvPicPr>
            <a:picLocks noChangeAspect="1" noChangeArrowheads="1"/>
          </p:cNvPicPr>
          <p:nvPr/>
        </p:nvPicPr>
        <p:blipFill>
          <a:blip r:embed="rId3" cstate="print"/>
          <a:srcRect/>
          <a:stretch>
            <a:fillRect/>
          </a:stretch>
        </p:blipFill>
        <p:spPr bwMode="auto">
          <a:xfrm>
            <a:off x="1187624" y="1268760"/>
            <a:ext cx="6552728" cy="2408267"/>
          </a:xfrm>
          <a:prstGeom prst="rect">
            <a:avLst/>
          </a:prstGeom>
          <a:noFill/>
          <a:ln w="9525">
            <a:noFill/>
            <a:miter lim="800000"/>
            <a:headEnd/>
            <a:tailEnd/>
          </a:ln>
        </p:spPr>
      </p:pic>
      <p:pic>
        <p:nvPicPr>
          <p:cNvPr id="5" name="Picture 168"/>
          <p:cNvPicPr/>
          <p:nvPr/>
        </p:nvPicPr>
        <p:blipFill>
          <a:blip r:embed="rId4" cstate="print"/>
          <a:srcRect/>
          <a:stretch>
            <a:fillRect/>
          </a:stretch>
        </p:blipFill>
        <p:spPr bwMode="auto">
          <a:xfrm>
            <a:off x="2688299" y="3645024"/>
            <a:ext cx="3611893" cy="2708920"/>
          </a:xfrm>
          <a:prstGeom prst="rect">
            <a:avLst/>
          </a:prstGeom>
          <a:noFill/>
          <a:ln w="9525">
            <a:noFill/>
            <a:miter lim="800000"/>
            <a:headEnd/>
            <a:tailEnd/>
          </a:ln>
        </p:spPr>
      </p:pic>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889286" y="1988841"/>
            <a:ext cx="4219217" cy="3600400"/>
          </a:xfrm>
          <a:prstGeom prst="rect">
            <a:avLst/>
          </a:prstGeom>
        </p:spPr>
      </p:pic>
      <p:sp>
        <p:nvSpPr>
          <p:cNvPr id="2" name="1 Başlık"/>
          <p:cNvSpPr>
            <a:spLocks noGrp="1"/>
          </p:cNvSpPr>
          <p:nvPr>
            <p:ph type="title"/>
          </p:nvPr>
        </p:nvSpPr>
        <p:spPr/>
        <p:txBody>
          <a:bodyPr>
            <a:normAutofit/>
          </a:bodyPr>
          <a:lstStyle/>
          <a:p>
            <a:r>
              <a:rPr lang="tr-TR" b="1" dirty="0" smtClean="0"/>
              <a:t>Birden Fazla Olayın Kullanılması</a:t>
            </a:r>
            <a:endParaRPr lang="tr-TR" dirty="0"/>
          </a:p>
        </p:txBody>
      </p:sp>
      <p:sp>
        <p:nvSpPr>
          <p:cNvPr id="3" name="2 İçerik Yer Tutucusu"/>
          <p:cNvSpPr>
            <a:spLocks noGrp="1"/>
          </p:cNvSpPr>
          <p:nvPr>
            <p:ph sz="quarter" idx="1"/>
          </p:nvPr>
        </p:nvSpPr>
        <p:spPr>
          <a:xfrm>
            <a:off x="457200" y="1219200"/>
            <a:ext cx="5050904" cy="5090120"/>
          </a:xfrm>
        </p:spPr>
        <p:txBody>
          <a:bodyPr>
            <a:normAutofit/>
          </a:bodyPr>
          <a:lstStyle/>
          <a:p>
            <a:r>
              <a:rPr lang="tr-TR" dirty="0" smtClean="0"/>
              <a:t>Ne kadar olayı kullanmak istediğinizle ilgili bir sınır yoktur.  Ancak, bir olayı yalnızca bir kez kullanabilirsiniz. Aynı olaya iki altyordam atamaya çalışırsanız, ikincisi aktif olur.</a:t>
            </a:r>
          </a:p>
          <a:p>
            <a:r>
              <a:rPr lang="tr-TR" dirty="0" smtClean="0"/>
              <a:t>Şimdi bir önceki örneğe, tuşlara basmayı kullanan bir altyordam ekleyelim. Ayrıca, bu altyordama fırçanın rengini değiştirtelim, böylece fareye tıkladığımızda farklı bir renkte nokta elde edelim.</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Renkli Noktalar</a:t>
            </a:r>
            <a:endParaRPr lang="tr-TR" b="1" dirty="0"/>
          </a:p>
        </p:txBody>
      </p:sp>
      <p:sp>
        <p:nvSpPr>
          <p:cNvPr id="3" name="2 İçerik Yer Tutucusu"/>
          <p:cNvSpPr>
            <a:spLocks noGrp="1"/>
          </p:cNvSpPr>
          <p:nvPr>
            <p:ph sz="quarter" idx="1"/>
          </p:nvPr>
        </p:nvSpPr>
        <p:spPr/>
        <p:txBody>
          <a:bodyPr/>
          <a:lstStyle/>
          <a:p>
            <a:endParaRPr lang="tr-TR" dirty="0"/>
          </a:p>
        </p:txBody>
      </p:sp>
      <p:pic>
        <p:nvPicPr>
          <p:cNvPr id="3074" name="Picture 2"/>
          <p:cNvPicPr>
            <a:picLocks noChangeAspect="1" noChangeArrowheads="1"/>
          </p:cNvPicPr>
          <p:nvPr/>
        </p:nvPicPr>
        <p:blipFill>
          <a:blip r:embed="rId3" cstate="print"/>
          <a:srcRect/>
          <a:stretch>
            <a:fillRect/>
          </a:stretch>
        </p:blipFill>
        <p:spPr bwMode="auto">
          <a:xfrm>
            <a:off x="0" y="2225030"/>
            <a:ext cx="9058283" cy="3652242"/>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Renkli Noktalar</a:t>
            </a:r>
            <a:endParaRPr lang="tr-TR" dirty="0"/>
          </a:p>
        </p:txBody>
      </p:sp>
      <p:sp>
        <p:nvSpPr>
          <p:cNvPr id="3" name="2 İçerik Yer Tutucusu"/>
          <p:cNvSpPr>
            <a:spLocks noGrp="1"/>
          </p:cNvSpPr>
          <p:nvPr>
            <p:ph sz="quarter" idx="1"/>
          </p:nvPr>
        </p:nvSpPr>
        <p:spPr>
          <a:xfrm>
            <a:off x="457200" y="1219200"/>
            <a:ext cx="8291264" cy="5162128"/>
          </a:xfrm>
        </p:spPr>
        <p:txBody>
          <a:bodyPr>
            <a:normAutofit/>
          </a:bodyPr>
          <a:lstStyle/>
          <a:p>
            <a:r>
              <a:rPr lang="tr-TR" dirty="0" smtClean="0"/>
              <a:t>Bu programı çalıştırır ve pencereye tıklarsanız, mavi bir nokta çıkacaktır. Herhangi bir tuşa bir kez basar ve sonra yine tıklarsanız, farklı renkte bir nokta çıkacaktır. Bir tuşa bastığınızda, fırçanın rengini rastgele bir renge değiştiren </a:t>
            </a:r>
            <a:r>
              <a:rPr lang="tr-TR" i="1" dirty="0" err="1" smtClean="0"/>
              <a:t>Birtusabasma</a:t>
            </a:r>
            <a:r>
              <a:rPr lang="tr-TR" i="1" dirty="0" smtClean="0"/>
              <a:t> </a:t>
            </a:r>
            <a:r>
              <a:rPr lang="tr-TR" dirty="0" smtClean="0"/>
              <a:t>altyordamı uygulanır. </a:t>
            </a:r>
          </a:p>
          <a:p>
            <a:endParaRPr lang="tr-TR" dirty="0"/>
          </a:p>
        </p:txBody>
      </p:sp>
      <p:pic>
        <p:nvPicPr>
          <p:cNvPr id="4" name="Picture 171"/>
          <p:cNvPicPr/>
          <p:nvPr/>
        </p:nvPicPr>
        <p:blipFill>
          <a:blip r:embed="rId2" cstate="print"/>
          <a:srcRect/>
          <a:stretch>
            <a:fillRect/>
          </a:stretch>
        </p:blipFill>
        <p:spPr bwMode="auto">
          <a:xfrm>
            <a:off x="2195736" y="3302986"/>
            <a:ext cx="4680520" cy="3510390"/>
          </a:xfrm>
          <a:prstGeom prst="rect">
            <a:avLst/>
          </a:prstGeom>
          <a:noFill/>
          <a:ln w="9525">
            <a:noFill/>
            <a:miter lim="800000"/>
            <a:headEnd/>
            <a:tailEnd/>
          </a:ln>
        </p:spPr>
      </p:pic>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539552" y="1124744"/>
            <a:ext cx="6552728" cy="5040560"/>
          </a:xfrm>
        </p:spPr>
        <p:txBody>
          <a:bodyPr>
            <a:noAutofit/>
          </a:bodyPr>
          <a:lstStyle/>
          <a:p>
            <a:pPr>
              <a:buNone/>
            </a:pPr>
            <a:r>
              <a:rPr lang="tr-TR" sz="4000" b="1" dirty="0" smtClean="0">
                <a:cs typeface="Arial" pitchFamily="34" charset="0"/>
              </a:rPr>
              <a:t>	</a:t>
            </a:r>
            <a:r>
              <a:rPr lang="tr-TR" sz="4000" b="1" u="sng" dirty="0" err="1" smtClean="0"/>
              <a:t>MouseX</a:t>
            </a:r>
            <a:r>
              <a:rPr lang="tr-TR" sz="4000" b="1" u="sng" dirty="0" smtClean="0"/>
              <a:t>:</a:t>
            </a:r>
            <a:r>
              <a:rPr lang="en-US" sz="4000" dirty="0" smtClean="0"/>
              <a:t/>
            </a:r>
            <a:br>
              <a:rPr lang="en-US" sz="4000" dirty="0" smtClean="0"/>
            </a:br>
            <a:r>
              <a:rPr lang="en-US" sz="4000" dirty="0" err="1" smtClean="0"/>
              <a:t>Grafik</a:t>
            </a:r>
            <a:r>
              <a:rPr lang="en-US" sz="4000" dirty="0" smtClean="0"/>
              <a:t> </a:t>
            </a:r>
            <a:r>
              <a:rPr lang="en-US" sz="4000" dirty="0" err="1" smtClean="0"/>
              <a:t>penceresine</a:t>
            </a:r>
            <a:r>
              <a:rPr lang="en-US" sz="4000" dirty="0" smtClean="0"/>
              <a:t> </a:t>
            </a:r>
            <a:r>
              <a:rPr lang="en-US" sz="4000" dirty="0" err="1" smtClean="0"/>
              <a:t>göre</a:t>
            </a:r>
            <a:r>
              <a:rPr lang="en-US" sz="4000" dirty="0" smtClean="0"/>
              <a:t> </a:t>
            </a:r>
            <a:r>
              <a:rPr lang="en-US" sz="4000" dirty="0" err="1" smtClean="0"/>
              <a:t>farenin</a:t>
            </a:r>
            <a:r>
              <a:rPr lang="en-US" sz="4000" dirty="0" smtClean="0"/>
              <a:t> x</a:t>
            </a:r>
            <a:r>
              <a:rPr lang="tr-TR" sz="4000" dirty="0" smtClean="0"/>
              <a:t> </a:t>
            </a:r>
            <a:r>
              <a:rPr lang="en-US" sz="4000" dirty="0" err="1" smtClean="0"/>
              <a:t>konumunu</a:t>
            </a:r>
            <a:r>
              <a:rPr lang="en-US" sz="4000" dirty="0" smtClean="0"/>
              <a:t> </a:t>
            </a:r>
            <a:r>
              <a:rPr lang="en-US" sz="4000" dirty="0" err="1" smtClean="0"/>
              <a:t>belirtir</a:t>
            </a:r>
            <a:r>
              <a:rPr lang="en-US" sz="4000" dirty="0" smtClean="0"/>
              <a:t>.</a:t>
            </a:r>
            <a:endParaRPr lang="tr-TR" sz="4000" dirty="0" smtClean="0"/>
          </a:p>
          <a:p>
            <a:pPr>
              <a:buNone/>
            </a:pPr>
            <a:r>
              <a:rPr lang="tr-TR" sz="4000" b="1" dirty="0" smtClean="0">
                <a:cs typeface="Arial" pitchFamily="34" charset="0"/>
              </a:rPr>
              <a:t>	</a:t>
            </a:r>
            <a:r>
              <a:rPr lang="tr-TR" sz="4000" b="1" u="sng" dirty="0" err="1" smtClean="0">
                <a:cs typeface="Arial" pitchFamily="34" charset="0"/>
              </a:rPr>
              <a:t>MouseY</a:t>
            </a:r>
            <a:r>
              <a:rPr lang="tr-TR" sz="4000" b="1" u="sng" dirty="0" smtClean="0">
                <a:cs typeface="Arial" pitchFamily="34" charset="0"/>
              </a:rPr>
              <a:t>:</a:t>
            </a:r>
          </a:p>
          <a:p>
            <a:pPr>
              <a:buNone/>
            </a:pPr>
            <a:r>
              <a:rPr lang="tr-TR" sz="4000" b="1" dirty="0" smtClean="0">
                <a:cs typeface="Arial" pitchFamily="34" charset="0"/>
              </a:rPr>
              <a:t>	</a:t>
            </a:r>
            <a:r>
              <a:rPr lang="tr-TR" sz="4000" dirty="0" smtClean="0">
                <a:cs typeface="Arial" pitchFamily="34" charset="0"/>
              </a:rPr>
              <a:t>Farenin y konumunu belirtir.</a:t>
            </a:r>
          </a:p>
          <a:p>
            <a:pPr>
              <a:buNone/>
            </a:pPr>
            <a:r>
              <a:rPr lang="tr-TR" sz="4000" b="1" dirty="0" smtClean="0"/>
              <a:t>	</a:t>
            </a:r>
            <a:r>
              <a:rPr lang="tr-TR" sz="4000" b="1" u="sng" dirty="0" err="1" smtClean="0"/>
              <a:t>MouseDown</a:t>
            </a:r>
            <a:r>
              <a:rPr lang="tr-TR" sz="4000" b="1" u="sng" dirty="0" smtClean="0"/>
              <a:t>:</a:t>
            </a:r>
            <a:r>
              <a:rPr lang="en-US" sz="4000" dirty="0" smtClean="0"/>
              <a:t/>
            </a:r>
            <a:br>
              <a:rPr lang="en-US" sz="4000" dirty="0" smtClean="0"/>
            </a:br>
            <a:r>
              <a:rPr lang="en-US" sz="4000" dirty="0" smtClean="0"/>
              <a:t>Fare </a:t>
            </a:r>
            <a:r>
              <a:rPr lang="en-US" sz="4000" dirty="0" err="1" smtClean="0"/>
              <a:t>tuşuna</a:t>
            </a:r>
            <a:r>
              <a:rPr lang="en-US" sz="4000" dirty="0" smtClean="0"/>
              <a:t> </a:t>
            </a:r>
            <a:r>
              <a:rPr lang="en-US" sz="4000" dirty="0" err="1" smtClean="0"/>
              <a:t>basıldığında</a:t>
            </a:r>
            <a:r>
              <a:rPr lang="en-US" sz="4000" dirty="0" smtClean="0"/>
              <a:t> </a:t>
            </a:r>
            <a:r>
              <a:rPr lang="en-US" sz="4000" dirty="0" err="1" smtClean="0"/>
              <a:t>bir</a:t>
            </a:r>
            <a:r>
              <a:rPr lang="en-US" sz="4000" dirty="0" smtClean="0"/>
              <a:t> </a:t>
            </a:r>
            <a:r>
              <a:rPr lang="en-US" sz="4000" dirty="0" err="1" smtClean="0"/>
              <a:t>olayı</a:t>
            </a:r>
            <a:r>
              <a:rPr lang="en-US" sz="4000" dirty="0" smtClean="0"/>
              <a:t> </a:t>
            </a:r>
            <a:r>
              <a:rPr lang="en-US" sz="4000" dirty="0" err="1" smtClean="0"/>
              <a:t>aktifleştirir</a:t>
            </a:r>
            <a:r>
              <a:rPr lang="en-US" sz="4000" dirty="0" smtClean="0"/>
              <a:t>.</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Bir Çizim Programı</a:t>
            </a:r>
            <a:endParaRPr lang="tr-TR" dirty="0"/>
          </a:p>
        </p:txBody>
      </p:sp>
      <p:sp>
        <p:nvSpPr>
          <p:cNvPr id="3" name="2 İçerik Yer Tutucusu"/>
          <p:cNvSpPr>
            <a:spLocks noGrp="1"/>
          </p:cNvSpPr>
          <p:nvPr>
            <p:ph sz="quarter" idx="1"/>
          </p:nvPr>
        </p:nvSpPr>
        <p:spPr>
          <a:xfrm>
            <a:off x="457200" y="1219200"/>
            <a:ext cx="8291264" cy="5162128"/>
          </a:xfrm>
        </p:spPr>
        <p:txBody>
          <a:bodyPr>
            <a:normAutofit/>
          </a:bodyPr>
          <a:lstStyle/>
          <a:p>
            <a:r>
              <a:rPr lang="tr-TR" dirty="0" smtClean="0"/>
              <a:t>Olayları ve altyordamları öğrendikten sonra, artık kullanıcıların pencerede çizim yapmasına izin veren bir program yazabiliriz. </a:t>
            </a:r>
          </a:p>
          <a:p>
            <a:r>
              <a:rPr lang="tr-TR" dirty="0" smtClean="0"/>
              <a:t>İlk adım olarak, kullanıcıların fareyi grafik penceresinde herhangi bir yere hareket ettirmesine izin verecek ve fare hareket ettirildiğinde bir iz bırakacak bir program yazalım.</a:t>
            </a:r>
            <a:endParaRPr lang="tr-TR" dirty="0"/>
          </a:p>
        </p:txBody>
      </p:sp>
      <p:pic>
        <p:nvPicPr>
          <p:cNvPr id="5" name="Picture 2"/>
          <p:cNvPicPr>
            <a:picLocks noChangeAspect="1" noChangeArrowheads="1"/>
          </p:cNvPicPr>
          <p:nvPr/>
        </p:nvPicPr>
        <p:blipFill>
          <a:blip r:embed="rId3" cstate="print"/>
          <a:srcRect/>
          <a:stretch>
            <a:fillRect/>
          </a:stretch>
        </p:blipFill>
        <p:spPr bwMode="auto">
          <a:xfrm>
            <a:off x="1259632" y="3885421"/>
            <a:ext cx="6621584" cy="2954244"/>
          </a:xfrm>
          <a:prstGeom prst="rect">
            <a:avLst/>
          </a:prstGeom>
          <a:noFill/>
          <a:ln w="9525">
            <a:noFill/>
            <a:miter lim="800000"/>
            <a:headEnd/>
            <a:tailEnd/>
          </a:ln>
        </p:spPr>
      </p:pic>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Bir Çizim Programı</a:t>
            </a:r>
            <a:endParaRPr lang="tr-TR" dirty="0"/>
          </a:p>
        </p:txBody>
      </p:sp>
      <p:sp>
        <p:nvSpPr>
          <p:cNvPr id="3" name="2 İçerik Yer Tutucusu"/>
          <p:cNvSpPr>
            <a:spLocks noGrp="1"/>
          </p:cNvSpPr>
          <p:nvPr>
            <p:ph sz="quarter" idx="1"/>
          </p:nvPr>
        </p:nvSpPr>
        <p:spPr>
          <a:xfrm>
            <a:off x="457200" y="1219200"/>
            <a:ext cx="8229600" cy="5162128"/>
          </a:xfrm>
        </p:spPr>
        <p:txBody>
          <a:bodyPr>
            <a:normAutofit/>
          </a:bodyPr>
          <a:lstStyle/>
          <a:p>
            <a:r>
              <a:rPr lang="tr-TR" dirty="0" smtClean="0"/>
              <a:t>Ancak, bu programı çalıştırdığınızda, ilk satır daima pencerenin sol üst kenarından (0, 0) başlar. </a:t>
            </a:r>
          </a:p>
          <a:p>
            <a:endParaRPr lang="tr-TR" i="1" dirty="0" smtClean="0"/>
          </a:p>
          <a:p>
            <a:endParaRPr lang="tr-TR" i="1" dirty="0" smtClean="0"/>
          </a:p>
          <a:p>
            <a:endParaRPr lang="tr-TR" i="1" dirty="0" smtClean="0"/>
          </a:p>
          <a:p>
            <a:endParaRPr lang="tr-TR" i="1" dirty="0" smtClean="0"/>
          </a:p>
          <a:p>
            <a:endParaRPr lang="tr-TR" i="1" dirty="0" smtClean="0"/>
          </a:p>
          <a:p>
            <a:endParaRPr lang="tr-TR" i="1" dirty="0" smtClean="0"/>
          </a:p>
          <a:p>
            <a:endParaRPr lang="tr-TR" i="1" dirty="0" smtClean="0"/>
          </a:p>
          <a:p>
            <a:r>
              <a:rPr lang="tr-TR" i="1" dirty="0" err="1" smtClean="0"/>
              <a:t>MouseDown</a:t>
            </a:r>
            <a:r>
              <a:rPr lang="tr-TR" dirty="0" smtClean="0"/>
              <a:t> olayını kullanarak ve o olay geldiğinde </a:t>
            </a:r>
            <a:r>
              <a:rPr lang="tr-TR" i="1" dirty="0" err="1" smtClean="0"/>
              <a:t>pX</a:t>
            </a:r>
            <a:r>
              <a:rPr lang="tr-TR" dirty="0" smtClean="0"/>
              <a:t> ve </a:t>
            </a:r>
            <a:r>
              <a:rPr lang="tr-TR" i="1" dirty="0" err="1" smtClean="0"/>
              <a:t>pY</a:t>
            </a:r>
            <a:r>
              <a:rPr lang="tr-TR" dirty="0" smtClean="0"/>
              <a:t> değerlerini alarak bu sorunu giderebiliriz.</a:t>
            </a:r>
            <a:r>
              <a:rPr lang="tr-TR" i="1" dirty="0" smtClean="0"/>
              <a:t> </a:t>
            </a:r>
            <a:endParaRPr lang="tr-TR" dirty="0" smtClean="0"/>
          </a:p>
          <a:p>
            <a:endParaRPr lang="tr-TR" dirty="0"/>
          </a:p>
        </p:txBody>
      </p:sp>
      <p:pic>
        <p:nvPicPr>
          <p:cNvPr id="2051" name="Picture 3"/>
          <p:cNvPicPr>
            <a:picLocks noChangeAspect="1" noChangeArrowheads="1"/>
          </p:cNvPicPr>
          <p:nvPr/>
        </p:nvPicPr>
        <p:blipFill>
          <a:blip r:embed="rId2" cstate="print"/>
          <a:srcRect/>
          <a:stretch>
            <a:fillRect/>
          </a:stretch>
        </p:blipFill>
        <p:spPr bwMode="auto">
          <a:xfrm>
            <a:off x="2411760" y="2132856"/>
            <a:ext cx="4469110" cy="3351833"/>
          </a:xfrm>
          <a:prstGeom prst="rect">
            <a:avLst/>
          </a:prstGeom>
          <a:noFill/>
          <a:ln w="9525">
            <a:noFill/>
            <a:miter lim="800000"/>
            <a:headEnd/>
            <a:tailEnd/>
          </a:ln>
        </p:spPr>
      </p:pic>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omputer-clipart-1.jpg"/>
          <p:cNvPicPr>
            <a:picLocks noChangeAspect="1"/>
          </p:cNvPicPr>
          <p:nvPr/>
        </p:nvPicPr>
        <p:blipFill>
          <a:blip r:embed="rId2" cstate="print"/>
          <a:stretch>
            <a:fillRect/>
          </a:stretch>
        </p:blipFill>
        <p:spPr>
          <a:xfrm>
            <a:off x="4973672" y="1988841"/>
            <a:ext cx="4134831" cy="3528391"/>
          </a:xfrm>
          <a:prstGeom prst="rect">
            <a:avLst/>
          </a:prstGeom>
        </p:spPr>
      </p:pic>
      <p:sp>
        <p:nvSpPr>
          <p:cNvPr id="2" name="1 Başlık"/>
          <p:cNvSpPr>
            <a:spLocks noGrp="1"/>
          </p:cNvSpPr>
          <p:nvPr>
            <p:ph type="title"/>
          </p:nvPr>
        </p:nvSpPr>
        <p:spPr/>
        <p:txBody>
          <a:bodyPr/>
          <a:lstStyle/>
          <a:p>
            <a:r>
              <a:rPr lang="tr-TR" b="1" dirty="0" smtClean="0"/>
              <a:t>Bir Çizim Programı</a:t>
            </a:r>
            <a:endParaRPr lang="tr-TR" dirty="0"/>
          </a:p>
        </p:txBody>
      </p:sp>
      <p:sp>
        <p:nvSpPr>
          <p:cNvPr id="3" name="2 İçerik Yer Tutucusu"/>
          <p:cNvSpPr>
            <a:spLocks noGrp="1"/>
          </p:cNvSpPr>
          <p:nvPr>
            <p:ph sz="quarter" idx="1"/>
          </p:nvPr>
        </p:nvSpPr>
        <p:spPr>
          <a:xfrm>
            <a:off x="457200" y="1219200"/>
            <a:ext cx="4618856" cy="5090120"/>
          </a:xfrm>
        </p:spPr>
        <p:txBody>
          <a:bodyPr>
            <a:normAutofit/>
          </a:bodyPr>
          <a:lstStyle/>
          <a:p>
            <a:r>
              <a:rPr lang="tr-TR" dirty="0" smtClean="0"/>
              <a:t>İze yalnızca kullanıcı fare düğmesini basılı tuttuğunda ihtiyacımız vardır. Diğer zamanlarda, çizgi çizmememiz gerekir. Bu davranışı elde etmek için, </a:t>
            </a:r>
            <a:r>
              <a:rPr lang="tr-TR" b="1" dirty="0" smtClean="0"/>
              <a:t>Mouse</a:t>
            </a:r>
            <a:r>
              <a:rPr lang="tr-TR" dirty="0" smtClean="0"/>
              <a:t> nesnesinde </a:t>
            </a:r>
            <a:r>
              <a:rPr lang="tr-TR" i="1" dirty="0" err="1" smtClean="0"/>
              <a:t>IsLeftButtonDown</a:t>
            </a:r>
            <a:r>
              <a:rPr lang="tr-TR" dirty="0" smtClean="0"/>
              <a:t> özelliğini kullanacağız. Bu özellik, Sol düğmesine basılı tutulup tutulmadığını söyler. Bu değer doğruysa, çizgiyi çizeriz, değilse çizmeyiz.</a:t>
            </a:r>
          </a:p>
          <a:p>
            <a:endParaRPr lang="tr-TR" dirty="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Bir Çizim Programı</a:t>
            </a:r>
            <a:endParaRPr lang="tr-TR" dirty="0"/>
          </a:p>
        </p:txBody>
      </p:sp>
      <p:sp>
        <p:nvSpPr>
          <p:cNvPr id="3" name="2 İçerik Yer Tutucusu"/>
          <p:cNvSpPr>
            <a:spLocks noGrp="1"/>
          </p:cNvSpPr>
          <p:nvPr>
            <p:ph sz="quarter" idx="1"/>
          </p:nvPr>
        </p:nvSpPr>
        <p:spPr/>
        <p:txBody>
          <a:bodyPr/>
          <a:lstStyle/>
          <a:p>
            <a:endParaRPr lang="tr-TR"/>
          </a:p>
        </p:txBody>
      </p:sp>
      <p:pic>
        <p:nvPicPr>
          <p:cNvPr id="3074" name="Picture 2"/>
          <p:cNvPicPr>
            <a:picLocks noChangeAspect="1" noChangeArrowheads="1"/>
          </p:cNvPicPr>
          <p:nvPr/>
        </p:nvPicPr>
        <p:blipFill>
          <a:blip r:embed="rId3" cstate="print"/>
          <a:srcRect/>
          <a:stretch>
            <a:fillRect/>
          </a:stretch>
        </p:blipFill>
        <p:spPr bwMode="auto">
          <a:xfrm>
            <a:off x="323528" y="1268760"/>
            <a:ext cx="6264696" cy="5008115"/>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Bir Çizim Programı</a:t>
            </a:r>
            <a:endParaRPr lang="tr-TR" dirty="0"/>
          </a:p>
        </p:txBody>
      </p:sp>
      <p:sp>
        <p:nvSpPr>
          <p:cNvPr id="3" name="2 İçerik Yer Tutucusu"/>
          <p:cNvSpPr>
            <a:spLocks noGrp="1"/>
          </p:cNvSpPr>
          <p:nvPr>
            <p:ph sz="quarter" idx="1"/>
          </p:nvPr>
        </p:nvSpPr>
        <p:spPr/>
        <p:txBody>
          <a:bodyPr/>
          <a:lstStyle/>
          <a:p>
            <a:r>
              <a:rPr lang="tr-TR" dirty="0" smtClean="0"/>
              <a:t>Programı çalıştırdığımızda artık serbestçe istediğimizi çizebiliriz.</a:t>
            </a:r>
            <a:endParaRPr lang="tr-TR" dirty="0"/>
          </a:p>
        </p:txBody>
      </p:sp>
      <p:pic>
        <p:nvPicPr>
          <p:cNvPr id="4099" name="Picture 3"/>
          <p:cNvPicPr>
            <a:picLocks noChangeAspect="1" noChangeArrowheads="1"/>
          </p:cNvPicPr>
          <p:nvPr/>
        </p:nvPicPr>
        <p:blipFill>
          <a:blip r:embed="rId2" cstate="print"/>
          <a:srcRect/>
          <a:stretch>
            <a:fillRect/>
          </a:stretch>
        </p:blipFill>
        <p:spPr bwMode="auto">
          <a:xfrm>
            <a:off x="1547664" y="2204751"/>
            <a:ext cx="6067576" cy="455306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mputer-clipart-1.jpg"/>
          <p:cNvPicPr>
            <a:picLocks noChangeAspect="1"/>
          </p:cNvPicPr>
          <p:nvPr/>
        </p:nvPicPr>
        <p:blipFill>
          <a:blip r:embed="rId2" cstate="print"/>
          <a:stretch>
            <a:fillRect/>
          </a:stretch>
        </p:blipFill>
        <p:spPr>
          <a:xfrm>
            <a:off x="5580112" y="3068960"/>
            <a:ext cx="3563888" cy="3041184"/>
          </a:xfrm>
          <a:prstGeom prst="rect">
            <a:avLst/>
          </a:prstGeom>
        </p:spPr>
      </p:pic>
      <p:sp>
        <p:nvSpPr>
          <p:cNvPr id="2" name="1 Başlık"/>
          <p:cNvSpPr>
            <a:spLocks noGrp="1"/>
          </p:cNvSpPr>
          <p:nvPr>
            <p:ph type="title"/>
          </p:nvPr>
        </p:nvSpPr>
        <p:spPr/>
        <p:txBody>
          <a:bodyPr/>
          <a:lstStyle/>
          <a:p>
            <a:r>
              <a:rPr lang="tr-TR" b="1" dirty="0" smtClean="0"/>
              <a:t>İlk Programımıza Geri Dönelim </a:t>
            </a:r>
            <a:endParaRPr lang="tr-TR" dirty="0"/>
          </a:p>
        </p:txBody>
      </p:sp>
      <p:sp>
        <p:nvSpPr>
          <p:cNvPr id="3" name="2 İçerik Yer Tutucusu"/>
          <p:cNvSpPr>
            <a:spLocks noGrp="1"/>
          </p:cNvSpPr>
          <p:nvPr>
            <p:ph sz="quarter" idx="1"/>
          </p:nvPr>
        </p:nvSpPr>
        <p:spPr>
          <a:xfrm>
            <a:off x="285720" y="1600200"/>
            <a:ext cx="6158488" cy="5043510"/>
          </a:xfrm>
        </p:spPr>
        <p:txBody>
          <a:bodyPr>
            <a:normAutofit/>
          </a:bodyPr>
          <a:lstStyle/>
          <a:p>
            <a:r>
              <a:rPr lang="tr-TR" dirty="0" smtClean="0"/>
              <a:t>İşte yazdığımız ilk program: </a:t>
            </a:r>
          </a:p>
          <a:p>
            <a:endParaRPr lang="tr-TR" dirty="0" smtClean="0"/>
          </a:p>
          <a:p>
            <a:pPr>
              <a:buNone/>
            </a:pPr>
            <a:r>
              <a:rPr lang="tr-TR" sz="2300" dirty="0" err="1" smtClean="0">
                <a:latin typeface="Consolas" pitchFamily="49" charset="0"/>
              </a:rPr>
              <a:t>TextWindow</a:t>
            </a:r>
            <a:r>
              <a:rPr lang="tr-TR" sz="2300" dirty="0" smtClean="0">
                <a:latin typeface="Consolas" pitchFamily="49" charset="0"/>
              </a:rPr>
              <a:t>.</a:t>
            </a:r>
            <a:r>
              <a:rPr lang="tr-TR" sz="2300" dirty="0" err="1" smtClean="0">
                <a:latin typeface="Consolas" pitchFamily="49" charset="0"/>
              </a:rPr>
              <a:t>WriteLine</a:t>
            </a:r>
            <a:r>
              <a:rPr lang="tr-TR" sz="2300" dirty="0" smtClean="0">
                <a:latin typeface="Consolas" pitchFamily="49" charset="0"/>
              </a:rPr>
              <a:t>("Merhaba Dünya")</a:t>
            </a:r>
          </a:p>
          <a:p>
            <a:pPr>
              <a:buNone/>
            </a:pPr>
            <a:r>
              <a:rPr lang="tr-TR" dirty="0" smtClean="0"/>
              <a:t> </a:t>
            </a:r>
          </a:p>
          <a:p>
            <a:r>
              <a:rPr lang="tr-TR" dirty="0" smtClean="0"/>
              <a:t>Bu tek bir ifadeden</a:t>
            </a:r>
            <a:r>
              <a:rPr lang="tr-TR" i="1" dirty="0" smtClean="0"/>
              <a:t> </a:t>
            </a:r>
            <a:r>
              <a:rPr lang="tr-TR" dirty="0" smtClean="0"/>
              <a:t>oluşan program, bilgisayara </a:t>
            </a:r>
            <a:r>
              <a:rPr lang="tr-TR" b="1" dirty="0" smtClean="0"/>
              <a:t>Merhaba Dünya </a:t>
            </a:r>
            <a:r>
              <a:rPr lang="tr-TR" dirty="0" smtClean="0"/>
              <a:t>metnini Metin Penceresine yazmasını söylüyor. </a:t>
            </a:r>
            <a:endParaRPr lang="tr-TR" dirty="0"/>
          </a:p>
        </p:txBody>
      </p:sp>
    </p:spTree>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539552" y="1124744"/>
            <a:ext cx="6552728" cy="5040560"/>
          </a:xfrm>
        </p:spPr>
        <p:txBody>
          <a:bodyPr>
            <a:noAutofit/>
          </a:bodyPr>
          <a:lstStyle/>
          <a:p>
            <a:pPr>
              <a:buNone/>
            </a:pPr>
            <a:r>
              <a:rPr lang="tr-TR" sz="4000" b="1" smtClean="0">
                <a:cs typeface="Arial" pitchFamily="34" charset="0"/>
              </a:rPr>
              <a:t>	</a:t>
            </a:r>
            <a:endParaRPr lang="tr-TR" sz="4000" dirty="0">
              <a:cs typeface="Arial" pitchFamily="34" charset="0"/>
            </a:endParaRPr>
          </a:p>
        </p:txBody>
      </p:sp>
      <p:sp>
        <p:nvSpPr>
          <p:cNvPr id="6" name="5 Dikdörtgen"/>
          <p:cNvSpPr/>
          <p:nvPr/>
        </p:nvSpPr>
        <p:spPr>
          <a:xfrm>
            <a:off x="1835696" y="2348880"/>
            <a:ext cx="4392488" cy="2592288"/>
          </a:xfrm>
          <a:prstGeom prst="rect">
            <a:avLst/>
          </a:prstGeom>
        </p:spPr>
        <p:txBody>
          <a:bodyPr wrap="square">
            <a:spAutoFit/>
          </a:bodyPr>
          <a:lstStyle/>
          <a:p>
            <a:r>
              <a:rPr lang="en-US" sz="4000" b="1" u="sng" dirty="0" err="1" smtClean="0"/>
              <a:t>MouseMove</a:t>
            </a:r>
            <a:r>
              <a:rPr lang="tr-TR" sz="4000" b="1" u="sng" dirty="0" smtClean="0"/>
              <a:t>:</a:t>
            </a:r>
            <a:r>
              <a:rPr lang="en-US" sz="4000" dirty="0" smtClean="0"/>
              <a:t/>
            </a:r>
            <a:br>
              <a:rPr lang="en-US" sz="4000" dirty="0" smtClean="0"/>
            </a:br>
            <a:r>
              <a:rPr lang="en-US" sz="4000" dirty="0" smtClean="0"/>
              <a:t>Fare </a:t>
            </a:r>
            <a:r>
              <a:rPr lang="en-US" sz="4000" dirty="0" err="1" smtClean="0"/>
              <a:t>hareket</a:t>
            </a:r>
            <a:r>
              <a:rPr lang="en-US" sz="4000" dirty="0" smtClean="0"/>
              <a:t> </a:t>
            </a:r>
            <a:r>
              <a:rPr lang="en-US" sz="4000" dirty="0" err="1" smtClean="0"/>
              <a:t>ettirildiğinde</a:t>
            </a:r>
            <a:r>
              <a:rPr lang="en-US" sz="4000" dirty="0" smtClean="0"/>
              <a:t> </a:t>
            </a:r>
            <a:r>
              <a:rPr lang="en-US" sz="4000" dirty="0" err="1" smtClean="0"/>
              <a:t>bir</a:t>
            </a:r>
            <a:r>
              <a:rPr lang="en-US" sz="4000" dirty="0" smtClean="0"/>
              <a:t> </a:t>
            </a:r>
            <a:r>
              <a:rPr lang="en-US" sz="4000" dirty="0" err="1" smtClean="0"/>
              <a:t>olayı</a:t>
            </a:r>
            <a:r>
              <a:rPr lang="en-US" sz="4000" dirty="0" smtClean="0"/>
              <a:t> </a:t>
            </a:r>
            <a:r>
              <a:rPr lang="en-US" sz="4000" dirty="0" err="1" smtClean="0"/>
              <a:t>gerçekleştirir</a:t>
            </a:r>
            <a:r>
              <a:rPr lang="en-US" sz="4000" dirty="0" smtClean="0"/>
              <a:t>.</a:t>
            </a:r>
            <a:endParaRPr lang="tr-TR" sz="4000" dirty="0"/>
          </a:p>
        </p:txBody>
      </p:sp>
    </p:spTree>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331640" y="1772816"/>
            <a:ext cx="4824536" cy="4176464"/>
          </a:xfrm>
        </p:spPr>
        <p:txBody>
          <a:bodyPr>
            <a:noAutofit/>
          </a:bodyPr>
          <a:lstStyle/>
          <a:p>
            <a:pPr>
              <a:buNone/>
            </a:pPr>
            <a:r>
              <a:rPr lang="tr-TR" sz="4000" b="1" dirty="0" smtClean="0">
                <a:cs typeface="Arial" pitchFamily="34" charset="0"/>
              </a:rPr>
              <a:t>	</a:t>
            </a:r>
            <a:r>
              <a:rPr lang="tr-TR" sz="4000" b="1" u="sng" dirty="0" smtClean="0"/>
              <a:t>Mouse:</a:t>
            </a:r>
            <a:r>
              <a:rPr lang="en-US" sz="4000" dirty="0" smtClean="0"/>
              <a:t/>
            </a:r>
            <a:br>
              <a:rPr lang="en-US" sz="4000" dirty="0" smtClean="0"/>
            </a:br>
            <a:r>
              <a:rPr lang="tr-TR" sz="4000" dirty="0" smtClean="0"/>
              <a:t>İmleç konumu, işaretçi gibi, fare ile ilgili özellikleri almak veya ayarlamak için için kullanılır.</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15616" y="2564904"/>
            <a:ext cx="5112568" cy="2088232"/>
          </a:xfrm>
        </p:spPr>
        <p:txBody>
          <a:bodyPr>
            <a:noAutofit/>
          </a:bodyPr>
          <a:lstStyle/>
          <a:p>
            <a:pPr>
              <a:buNone/>
            </a:pPr>
            <a:r>
              <a:rPr lang="tr-TR" sz="4000" b="1" dirty="0" smtClean="0">
                <a:cs typeface="Arial" pitchFamily="34" charset="0"/>
              </a:rPr>
              <a:t>	</a:t>
            </a:r>
            <a:r>
              <a:rPr lang="en-US" sz="4000" b="1" u="sng" dirty="0" err="1" smtClean="0"/>
              <a:t>IsLeftButtonDown</a:t>
            </a:r>
            <a:r>
              <a:rPr lang="tr-TR" sz="4000" b="1" u="sng" dirty="0" smtClean="0"/>
              <a:t>:</a:t>
            </a:r>
            <a:r>
              <a:rPr lang="en-US" sz="4000" dirty="0" smtClean="0"/>
              <a:t/>
            </a:r>
            <a:br>
              <a:rPr lang="en-US" sz="4000" dirty="0" smtClean="0"/>
            </a:br>
            <a:r>
              <a:rPr lang="en-US" sz="4000" dirty="0" smtClean="0"/>
              <a:t>Sol </a:t>
            </a:r>
            <a:r>
              <a:rPr lang="en-US" sz="4000" dirty="0" err="1" smtClean="0"/>
              <a:t>tuşa</a:t>
            </a:r>
            <a:r>
              <a:rPr lang="en-US" sz="4000" dirty="0" smtClean="0"/>
              <a:t> </a:t>
            </a:r>
            <a:r>
              <a:rPr lang="en-US" sz="4000" dirty="0" err="1" smtClean="0"/>
              <a:t>basılıp</a:t>
            </a:r>
            <a:r>
              <a:rPr lang="en-US" sz="4000" dirty="0" smtClean="0"/>
              <a:t> </a:t>
            </a:r>
            <a:r>
              <a:rPr lang="en-US" sz="4000" dirty="0" err="1" smtClean="0"/>
              <a:t>basılmadığını</a:t>
            </a:r>
            <a:r>
              <a:rPr lang="en-US" sz="4000" dirty="0" smtClean="0"/>
              <a:t> </a:t>
            </a:r>
            <a:r>
              <a:rPr lang="en-US" sz="4000" dirty="0" err="1" smtClean="0"/>
              <a:t>belirtir</a:t>
            </a:r>
            <a:r>
              <a:rPr lang="en-US" sz="4000" dirty="0" smtClean="0"/>
              <a:t>.</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Eğlenceli Örnekler</a:t>
            </a:r>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Benzer Şekilleri Kullanarak Ağaç Çizen Kaplumbağa</a:t>
            </a:r>
            <a:endParaRPr lang="tr-TR" dirty="0"/>
          </a:p>
        </p:txBody>
      </p:sp>
      <p:pic>
        <p:nvPicPr>
          <p:cNvPr id="6" name="Picture 174"/>
          <p:cNvPicPr/>
          <p:nvPr/>
        </p:nvPicPr>
        <p:blipFill>
          <a:blip r:embed="rId2" cstate="print"/>
          <a:srcRect/>
          <a:stretch>
            <a:fillRect/>
          </a:stretch>
        </p:blipFill>
        <p:spPr bwMode="auto">
          <a:xfrm>
            <a:off x="1187624" y="1227232"/>
            <a:ext cx="6727224" cy="5045418"/>
          </a:xfrm>
          <a:prstGeom prst="rect">
            <a:avLst/>
          </a:prstGeom>
          <a:noFill/>
          <a:ln w="9525">
            <a:noFill/>
            <a:miter lim="800000"/>
            <a:headEnd/>
            <a:tailEnd/>
          </a:ln>
        </p:spPr>
      </p:pic>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Benzer Şekilleri Kullanarak</a:t>
            </a:r>
            <a:br>
              <a:rPr lang="tr-TR" b="1" dirty="0" smtClean="0"/>
            </a:br>
            <a:r>
              <a:rPr lang="tr-TR" b="1" dirty="0" smtClean="0"/>
              <a:t>Ağaç Çizen Kaplumbağa</a:t>
            </a:r>
            <a:endParaRPr lang="tr-TR" dirty="0"/>
          </a:p>
        </p:txBody>
      </p:sp>
      <p:pic>
        <p:nvPicPr>
          <p:cNvPr id="1026" name="Picture 2"/>
          <p:cNvPicPr>
            <a:picLocks noGrp="1" noChangeAspect="1" noChangeArrowheads="1"/>
          </p:cNvPicPr>
          <p:nvPr>
            <p:ph sz="quarter" idx="1"/>
          </p:nvPr>
        </p:nvPicPr>
        <p:blipFill>
          <a:blip r:embed="rId3" cstate="print"/>
          <a:srcRect/>
          <a:stretch>
            <a:fillRect/>
          </a:stretch>
        </p:blipFill>
        <p:spPr bwMode="auto">
          <a:xfrm>
            <a:off x="971600" y="1196752"/>
            <a:ext cx="4968552" cy="5624226"/>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043608" y="1772816"/>
            <a:ext cx="5400600" cy="4680520"/>
          </a:xfrm>
        </p:spPr>
        <p:txBody>
          <a:bodyPr>
            <a:noAutofit/>
          </a:bodyPr>
          <a:lstStyle/>
          <a:p>
            <a:pPr>
              <a:buNone/>
            </a:pPr>
            <a:r>
              <a:rPr lang="tr-TR" sz="4000" dirty="0" smtClean="0">
                <a:cs typeface="Arial" pitchFamily="34" charset="0"/>
              </a:rPr>
              <a:t>	</a:t>
            </a:r>
            <a:r>
              <a:rPr lang="en-US" sz="4000" b="1" u="sng" dirty="0" smtClean="0"/>
              <a:t>Stack</a:t>
            </a:r>
            <a:r>
              <a:rPr lang="tr-TR" sz="4000" b="1" u="sng" dirty="0" smtClean="0"/>
              <a:t>:</a:t>
            </a:r>
            <a:r>
              <a:rPr lang="en-US" sz="4000" dirty="0" smtClean="0"/>
              <a:t/>
            </a:r>
            <a:br>
              <a:rPr lang="en-US" sz="4000" dirty="0" smtClean="0"/>
            </a:br>
            <a:r>
              <a:rPr lang="tr-TR" sz="4000" dirty="0" smtClean="0"/>
              <a:t>D</a:t>
            </a:r>
            <a:r>
              <a:rPr lang="en-US" sz="4000" dirty="0" err="1" smtClean="0"/>
              <a:t>eğerleri</a:t>
            </a:r>
            <a:r>
              <a:rPr lang="en-US" sz="4000" dirty="0" smtClean="0"/>
              <a:t> </a:t>
            </a:r>
            <a:r>
              <a:rPr lang="en-US" sz="4000" dirty="0" err="1" smtClean="0"/>
              <a:t>depolamanın</a:t>
            </a:r>
            <a:r>
              <a:rPr lang="en-US" sz="4000" dirty="0" smtClean="0"/>
              <a:t> </a:t>
            </a:r>
            <a:r>
              <a:rPr lang="en-US" sz="4000" dirty="0" err="1" smtClean="0"/>
              <a:t>yolunu</a:t>
            </a:r>
            <a:r>
              <a:rPr lang="en-US" sz="4000" dirty="0" smtClean="0"/>
              <a:t> </a:t>
            </a:r>
            <a:r>
              <a:rPr lang="en-US" sz="4000" dirty="0" err="1" smtClean="0"/>
              <a:t>sağlar</a:t>
            </a:r>
            <a:r>
              <a:rPr lang="en-US" sz="4000" dirty="0" smtClean="0"/>
              <a:t>. </a:t>
            </a:r>
            <a:r>
              <a:rPr lang="en-US" sz="4000" dirty="0" err="1" smtClean="0"/>
              <a:t>Yığının</a:t>
            </a:r>
            <a:r>
              <a:rPr lang="en-US" sz="4000" dirty="0" smtClean="0"/>
              <a:t> en </a:t>
            </a:r>
            <a:r>
              <a:rPr lang="en-US" sz="4000" dirty="0" err="1" smtClean="0"/>
              <a:t>tepesine</a:t>
            </a:r>
            <a:r>
              <a:rPr lang="en-US" sz="4000" dirty="0" smtClean="0"/>
              <a:t> </a:t>
            </a:r>
            <a:r>
              <a:rPr lang="en-US" sz="4000" dirty="0" err="1" smtClean="0"/>
              <a:t>bir</a:t>
            </a:r>
            <a:r>
              <a:rPr lang="en-US" sz="4000" dirty="0" smtClean="0"/>
              <a:t> </a:t>
            </a:r>
            <a:r>
              <a:rPr lang="en-US" sz="4000" dirty="0" err="1" smtClean="0"/>
              <a:t>değer</a:t>
            </a:r>
            <a:r>
              <a:rPr lang="en-US" sz="4000" dirty="0" smtClean="0"/>
              <a:t> </a:t>
            </a:r>
            <a:r>
              <a:rPr lang="en-US" sz="4000" dirty="0" err="1" smtClean="0"/>
              <a:t>gönderebilir</a:t>
            </a:r>
            <a:r>
              <a:rPr lang="en-US" sz="4000" dirty="0" smtClean="0"/>
              <a:t> </a:t>
            </a:r>
            <a:r>
              <a:rPr lang="en-US" sz="4000" dirty="0" err="1" smtClean="0"/>
              <a:t>ve</a:t>
            </a:r>
            <a:r>
              <a:rPr lang="en-US" sz="4000" dirty="0" smtClean="0"/>
              <a:t> </a:t>
            </a:r>
            <a:r>
              <a:rPr lang="en-US" sz="4000" dirty="0" err="1" smtClean="0"/>
              <a:t>oradan</a:t>
            </a:r>
            <a:r>
              <a:rPr lang="en-US" sz="4000" dirty="0" smtClean="0"/>
              <a:t> </a:t>
            </a:r>
            <a:r>
              <a:rPr lang="en-US" sz="4000" dirty="0" err="1" smtClean="0"/>
              <a:t>alabilirsiniz</a:t>
            </a:r>
            <a:r>
              <a:rPr lang="en-US" sz="4000" dirty="0" smtClean="0"/>
              <a:t>. </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331640" y="1772816"/>
            <a:ext cx="5616624" cy="3888432"/>
          </a:xfrm>
        </p:spPr>
        <p:txBody>
          <a:bodyPr>
            <a:noAutofit/>
          </a:bodyPr>
          <a:lstStyle/>
          <a:p>
            <a:pPr>
              <a:buNone/>
            </a:pPr>
            <a:r>
              <a:rPr lang="tr-TR" sz="4000" dirty="0" smtClean="0">
                <a:cs typeface="Arial" pitchFamily="34" charset="0"/>
              </a:rPr>
              <a:t>	</a:t>
            </a:r>
            <a:r>
              <a:rPr lang="en-US" sz="4000" b="1" u="sng" dirty="0" err="1" smtClean="0"/>
              <a:t>PushValue</a:t>
            </a:r>
            <a:r>
              <a:rPr lang="tr-TR" sz="4000" b="1" u="sng" dirty="0" smtClean="0"/>
              <a:t>:</a:t>
            </a:r>
            <a:r>
              <a:rPr lang="en-US" sz="4000" dirty="0" smtClean="0"/>
              <a:t/>
            </a:r>
            <a:br>
              <a:rPr lang="en-US" sz="4000" dirty="0" smtClean="0"/>
            </a:br>
            <a:r>
              <a:rPr lang="en-US" sz="4000" dirty="0" err="1" smtClean="0"/>
              <a:t>Belirtilen</a:t>
            </a:r>
            <a:r>
              <a:rPr lang="en-US" sz="4000" dirty="0" smtClean="0"/>
              <a:t> </a:t>
            </a:r>
            <a:r>
              <a:rPr lang="en-US" sz="4000" dirty="0" err="1" smtClean="0"/>
              <a:t>yığına</a:t>
            </a:r>
            <a:r>
              <a:rPr lang="en-US" sz="4000" dirty="0" smtClean="0"/>
              <a:t> </a:t>
            </a:r>
            <a:r>
              <a:rPr lang="en-US" sz="4000" dirty="0" err="1" smtClean="0"/>
              <a:t>bir</a:t>
            </a:r>
            <a:r>
              <a:rPr lang="en-US" sz="4000" dirty="0" smtClean="0"/>
              <a:t> </a:t>
            </a:r>
            <a:r>
              <a:rPr lang="en-US" sz="4000" dirty="0" err="1" smtClean="0"/>
              <a:t>değer</a:t>
            </a:r>
            <a:r>
              <a:rPr lang="en-US" sz="4000" dirty="0" smtClean="0"/>
              <a:t> </a:t>
            </a:r>
            <a:r>
              <a:rPr lang="en-US" sz="4000" dirty="0" err="1" smtClean="0"/>
              <a:t>atar</a:t>
            </a:r>
            <a:r>
              <a:rPr lang="en-US" sz="4000" dirty="0" smtClean="0"/>
              <a:t>.  </a:t>
            </a:r>
          </a:p>
          <a:p>
            <a:pPr>
              <a:buNone/>
            </a:pPr>
            <a:r>
              <a:rPr lang="tr-TR" sz="4000" dirty="0" smtClean="0"/>
              <a:t>	</a:t>
            </a:r>
            <a:r>
              <a:rPr lang="en-US" sz="4000" dirty="0" err="1" smtClean="0"/>
              <a:t>PushValue</a:t>
            </a:r>
            <a:r>
              <a:rPr lang="en-US" sz="4000" dirty="0" smtClean="0"/>
              <a:t>(</a:t>
            </a:r>
            <a:r>
              <a:rPr lang="tr-TR" sz="4000" dirty="0" smtClean="0"/>
              <a:t>yığın adı</a:t>
            </a:r>
            <a:r>
              <a:rPr lang="en-US" sz="4000" dirty="0" smtClean="0"/>
              <a:t>, </a:t>
            </a:r>
            <a:r>
              <a:rPr lang="tr-TR" sz="4000" dirty="0" smtClean="0"/>
              <a:t>atanan değer</a:t>
            </a:r>
            <a:r>
              <a:rPr lang="en-US" sz="4000" dirty="0" smtClean="0"/>
              <a:t>)</a:t>
            </a:r>
            <a:br>
              <a:rPr lang="en-US" sz="4000" dirty="0" smtClean="0"/>
            </a:br>
            <a:r>
              <a:rPr lang="tr-TR" sz="4000" dirty="0" smtClean="0"/>
              <a:t>şeklinde </a:t>
            </a:r>
            <a:r>
              <a:rPr lang="en-US" sz="4000" dirty="0" err="1" smtClean="0"/>
              <a:t>kullanılır</a:t>
            </a:r>
            <a:r>
              <a:rPr lang="en-US" sz="4000" dirty="0" smtClean="0"/>
              <a:t>.</a:t>
            </a:r>
          </a:p>
          <a:p>
            <a:pPr>
              <a:buNone/>
            </a:pP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619672" y="2492896"/>
            <a:ext cx="4536504" cy="2520280"/>
          </a:xfrm>
        </p:spPr>
        <p:txBody>
          <a:bodyPr>
            <a:noAutofit/>
          </a:bodyPr>
          <a:lstStyle/>
          <a:p>
            <a:pPr>
              <a:buNone/>
            </a:pPr>
            <a:r>
              <a:rPr lang="tr-TR" sz="4000" dirty="0" smtClean="0">
                <a:cs typeface="Arial" pitchFamily="34" charset="0"/>
              </a:rPr>
              <a:t>	</a:t>
            </a:r>
            <a:r>
              <a:rPr lang="en-US" sz="4000" b="1" u="sng" dirty="0" err="1" smtClean="0"/>
              <a:t>PopValue</a:t>
            </a:r>
            <a:r>
              <a:rPr lang="tr-TR" sz="4000" b="1" u="sng" dirty="0" smtClean="0"/>
              <a:t>:</a:t>
            </a:r>
            <a:r>
              <a:rPr lang="en-US" sz="4000" dirty="0" smtClean="0"/>
              <a:t/>
            </a:r>
            <a:br>
              <a:rPr lang="en-US" sz="4000" dirty="0" smtClean="0"/>
            </a:br>
            <a:r>
              <a:rPr lang="en-US" sz="4000" dirty="0" err="1" smtClean="0"/>
              <a:t>Belirtilen</a:t>
            </a:r>
            <a:r>
              <a:rPr lang="en-US" sz="4000" dirty="0" smtClean="0"/>
              <a:t> </a:t>
            </a:r>
            <a:r>
              <a:rPr lang="en-US" sz="4000" dirty="0" err="1" smtClean="0"/>
              <a:t>yığından</a:t>
            </a:r>
            <a:r>
              <a:rPr lang="en-US" sz="4000" dirty="0" smtClean="0"/>
              <a:t> </a:t>
            </a:r>
            <a:r>
              <a:rPr lang="en-US" sz="4000" dirty="0" err="1" smtClean="0"/>
              <a:t>değer</a:t>
            </a:r>
            <a:r>
              <a:rPr lang="en-US" sz="4000" dirty="0" smtClean="0"/>
              <a:t> </a:t>
            </a:r>
            <a:r>
              <a:rPr lang="en-US" sz="4000" dirty="0" err="1" smtClean="0"/>
              <a:t>alır</a:t>
            </a:r>
            <a:r>
              <a:rPr lang="en-US" sz="4000" dirty="0" smtClean="0"/>
              <a:t>.</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t>Flickr’dan</a:t>
            </a:r>
            <a:r>
              <a:rPr lang="tr-TR" b="1" dirty="0" smtClean="0"/>
              <a:t> Fotoğraf Almak</a:t>
            </a:r>
            <a:endParaRPr lang="tr-TR" dirty="0"/>
          </a:p>
        </p:txBody>
      </p:sp>
      <p:pic>
        <p:nvPicPr>
          <p:cNvPr id="6146" name="Picture 2"/>
          <p:cNvPicPr>
            <a:picLocks noChangeAspect="1" noChangeArrowheads="1"/>
          </p:cNvPicPr>
          <p:nvPr/>
        </p:nvPicPr>
        <p:blipFill>
          <a:blip r:embed="rId3" cstate="print"/>
          <a:srcRect/>
          <a:stretch>
            <a:fillRect/>
          </a:stretch>
        </p:blipFill>
        <p:spPr bwMode="auto">
          <a:xfrm>
            <a:off x="35496" y="3067804"/>
            <a:ext cx="9108504" cy="2100452"/>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İlk Programımıza Geri Dönelim </a:t>
            </a:r>
            <a:endParaRPr lang="tr-TR" dirty="0"/>
          </a:p>
        </p:txBody>
      </p:sp>
      <p:sp>
        <p:nvSpPr>
          <p:cNvPr id="3" name="2 İçerik Yer Tutucusu"/>
          <p:cNvSpPr>
            <a:spLocks noGrp="1"/>
          </p:cNvSpPr>
          <p:nvPr>
            <p:ph sz="quarter" idx="1"/>
          </p:nvPr>
        </p:nvSpPr>
        <p:spPr>
          <a:xfrm>
            <a:off x="285720" y="1600200"/>
            <a:ext cx="7238608" cy="5257800"/>
          </a:xfrm>
        </p:spPr>
        <p:txBody>
          <a:bodyPr>
            <a:normAutofit/>
          </a:bodyPr>
          <a:lstStyle/>
          <a:p>
            <a:pPr>
              <a:buNone/>
            </a:pPr>
            <a:r>
              <a:rPr lang="tr-TR" dirty="0" err="1" smtClean="0">
                <a:latin typeface="Consolas" pitchFamily="49" charset="0"/>
              </a:rPr>
              <a:t>TextWindow</a:t>
            </a:r>
            <a:r>
              <a:rPr lang="tr-TR" dirty="0" smtClean="0">
                <a:latin typeface="Consolas" pitchFamily="49" charset="0"/>
              </a:rPr>
              <a:t>.</a:t>
            </a:r>
            <a:r>
              <a:rPr lang="tr-TR" dirty="0" err="1" smtClean="0">
                <a:latin typeface="Consolas" pitchFamily="49" charset="0"/>
              </a:rPr>
              <a:t>WriteLine</a:t>
            </a:r>
            <a:r>
              <a:rPr lang="tr-TR" dirty="0" smtClean="0">
                <a:latin typeface="Consolas" pitchFamily="49" charset="0"/>
              </a:rPr>
              <a:t>("Merhaba Dünya")</a:t>
            </a:r>
          </a:p>
          <a:p>
            <a:pPr>
              <a:buNone/>
            </a:pPr>
            <a:r>
              <a:rPr lang="tr-TR" dirty="0" smtClean="0"/>
              <a:t> </a:t>
            </a:r>
          </a:p>
          <a:p>
            <a:r>
              <a:rPr lang="tr-TR" dirty="0" smtClean="0"/>
              <a:t>Bu ifadede, 3 ayrı bölüm bulunuyor: </a:t>
            </a:r>
          </a:p>
          <a:p>
            <a:pPr>
              <a:buNone/>
            </a:pPr>
            <a:r>
              <a:rPr lang="tr-TR" dirty="0" smtClean="0"/>
              <a:t>	a) </a:t>
            </a:r>
            <a:r>
              <a:rPr lang="tr-TR" dirty="0" err="1" smtClean="0"/>
              <a:t>TextWindow</a:t>
            </a:r>
            <a:r>
              <a:rPr lang="tr-TR" dirty="0" smtClean="0"/>
              <a:t> </a:t>
            </a:r>
          </a:p>
          <a:p>
            <a:pPr>
              <a:buNone/>
            </a:pPr>
            <a:r>
              <a:rPr lang="tr-TR" dirty="0" smtClean="0"/>
              <a:t>	b) </a:t>
            </a:r>
            <a:r>
              <a:rPr lang="tr-TR" dirty="0" err="1" smtClean="0"/>
              <a:t>WriteLine</a:t>
            </a:r>
            <a:r>
              <a:rPr lang="tr-TR" dirty="0" smtClean="0"/>
              <a:t> </a:t>
            </a:r>
          </a:p>
          <a:p>
            <a:pPr>
              <a:buNone/>
            </a:pPr>
            <a:r>
              <a:rPr lang="tr-TR" dirty="0" smtClean="0"/>
              <a:t>	c) “Merhaba Dünya” </a:t>
            </a:r>
          </a:p>
        </p:txBody>
      </p:sp>
      <p:pic>
        <p:nvPicPr>
          <p:cNvPr id="7" name="6 Resim" descr="computer-clipart-1.jpg"/>
          <p:cNvPicPr>
            <a:picLocks noChangeAspect="1"/>
          </p:cNvPicPr>
          <p:nvPr/>
        </p:nvPicPr>
        <p:blipFill>
          <a:blip r:embed="rId2" cstate="print"/>
          <a:stretch>
            <a:fillRect/>
          </a:stretch>
        </p:blipFill>
        <p:spPr>
          <a:xfrm>
            <a:off x="5580112" y="3068960"/>
            <a:ext cx="3563888" cy="3041184"/>
          </a:xfrm>
          <a:prstGeom prst="rect">
            <a:avLst/>
          </a:prstGeom>
        </p:spPr>
      </p:pic>
    </p:spTree>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691680" y="2276872"/>
            <a:ext cx="4752528" cy="2520280"/>
          </a:xfrm>
        </p:spPr>
        <p:txBody>
          <a:bodyPr>
            <a:noAutofit/>
          </a:bodyPr>
          <a:lstStyle/>
          <a:p>
            <a:pPr>
              <a:buNone/>
            </a:pPr>
            <a:r>
              <a:rPr lang="tr-TR" sz="4000" dirty="0" smtClean="0">
                <a:cs typeface="Arial" pitchFamily="34" charset="0"/>
              </a:rPr>
              <a:t>	</a:t>
            </a:r>
            <a:r>
              <a:rPr lang="en-US" sz="4000" b="1" u="sng" dirty="0" err="1" smtClean="0"/>
              <a:t>Flickr</a:t>
            </a:r>
            <a:r>
              <a:rPr lang="tr-TR" sz="4000" b="1" u="sng" dirty="0" smtClean="0"/>
              <a:t>:</a:t>
            </a:r>
            <a:r>
              <a:rPr lang="en-US" sz="4000" dirty="0" smtClean="0"/>
              <a:t/>
            </a:r>
            <a:br>
              <a:rPr lang="en-US" sz="4000" dirty="0" smtClean="0"/>
            </a:br>
            <a:r>
              <a:rPr lang="en-US" sz="4000" dirty="0" err="1" smtClean="0"/>
              <a:t>Flickr</a:t>
            </a:r>
            <a:r>
              <a:rPr lang="en-US" sz="4000" dirty="0" smtClean="0"/>
              <a:t> </a:t>
            </a:r>
            <a:r>
              <a:rPr lang="en-US" sz="4000" dirty="0" err="1" smtClean="0"/>
              <a:t>fotoğraf</a:t>
            </a:r>
            <a:r>
              <a:rPr lang="en-US" sz="4000" dirty="0" smtClean="0"/>
              <a:t> </a:t>
            </a:r>
            <a:r>
              <a:rPr lang="en-US" sz="4000" dirty="0" err="1" smtClean="0"/>
              <a:t>servisine</a:t>
            </a:r>
            <a:r>
              <a:rPr lang="en-US" sz="4000" dirty="0" smtClean="0"/>
              <a:t> </a:t>
            </a:r>
            <a:r>
              <a:rPr lang="en-US" sz="4000" dirty="0" err="1" smtClean="0"/>
              <a:t>erişimi</a:t>
            </a:r>
            <a:r>
              <a:rPr lang="en-US" sz="4000" dirty="0" smtClean="0"/>
              <a:t> </a:t>
            </a:r>
            <a:r>
              <a:rPr lang="en-US" sz="4000" dirty="0" err="1" smtClean="0"/>
              <a:t>sağlar</a:t>
            </a:r>
            <a:r>
              <a:rPr lang="en-US" sz="4000" dirty="0" smtClean="0"/>
              <a:t>.</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683568" y="2276872"/>
            <a:ext cx="5976664" cy="2520280"/>
          </a:xfrm>
        </p:spPr>
        <p:txBody>
          <a:bodyPr>
            <a:noAutofit/>
          </a:bodyPr>
          <a:lstStyle/>
          <a:p>
            <a:pPr>
              <a:buNone/>
            </a:pPr>
            <a:r>
              <a:rPr lang="tr-TR" sz="4000" dirty="0" smtClean="0">
                <a:cs typeface="Arial" pitchFamily="34" charset="0"/>
              </a:rPr>
              <a:t>	</a:t>
            </a:r>
            <a:r>
              <a:rPr lang="en-US" sz="4000" b="1" u="sng" dirty="0" err="1" smtClean="0"/>
              <a:t>GetRandomPicture</a:t>
            </a:r>
            <a:r>
              <a:rPr lang="tr-TR" sz="4000" b="1" u="sng" dirty="0" smtClean="0"/>
              <a:t>:</a:t>
            </a:r>
            <a:r>
              <a:rPr lang="en-US" sz="4000" b="1" u="sng" dirty="0" smtClean="0"/>
              <a:t/>
            </a:r>
            <a:br>
              <a:rPr lang="en-US" sz="4000" b="1" u="sng" dirty="0" smtClean="0"/>
            </a:br>
            <a:r>
              <a:rPr lang="en-US" sz="4000" dirty="0" err="1" smtClean="0"/>
              <a:t>Belirtilen</a:t>
            </a:r>
            <a:r>
              <a:rPr lang="en-US" sz="4000" dirty="0" smtClean="0"/>
              <a:t> </a:t>
            </a:r>
            <a:r>
              <a:rPr lang="en-US" sz="4000" dirty="0" err="1" smtClean="0"/>
              <a:t>bir</a:t>
            </a:r>
            <a:r>
              <a:rPr lang="en-US" sz="4000" dirty="0" smtClean="0"/>
              <a:t> </a:t>
            </a:r>
            <a:r>
              <a:rPr lang="en-US" sz="4000" dirty="0" err="1" smtClean="0"/>
              <a:t>etiket</a:t>
            </a:r>
            <a:r>
              <a:rPr lang="en-US" sz="4000" dirty="0" smtClean="0"/>
              <a:t> </a:t>
            </a:r>
            <a:r>
              <a:rPr lang="en-US" sz="4000" dirty="0" err="1" smtClean="0"/>
              <a:t>doğrultusunda</a:t>
            </a:r>
            <a:r>
              <a:rPr lang="en-US" sz="4000" dirty="0" smtClean="0"/>
              <a:t> </a:t>
            </a:r>
            <a:r>
              <a:rPr lang="en-US" sz="4000" dirty="0" err="1" smtClean="0"/>
              <a:t>rastgele</a:t>
            </a:r>
            <a:r>
              <a:rPr lang="en-US" sz="4000" dirty="0" smtClean="0"/>
              <a:t> </a:t>
            </a:r>
            <a:r>
              <a:rPr lang="en-US" sz="4000" dirty="0" err="1" smtClean="0"/>
              <a:t>bir</a:t>
            </a:r>
            <a:r>
              <a:rPr lang="en-US" sz="4000" dirty="0" smtClean="0"/>
              <a:t> </a:t>
            </a:r>
            <a:r>
              <a:rPr lang="en-US" sz="4000" dirty="0" err="1" smtClean="0"/>
              <a:t>fotoğrafın</a:t>
            </a:r>
            <a:r>
              <a:rPr lang="en-US" sz="4000" dirty="0" smtClean="0"/>
              <a:t> URL</a:t>
            </a:r>
            <a:r>
              <a:rPr lang="tr-TR" sz="4000" dirty="0" smtClean="0"/>
              <a:t>’</a:t>
            </a:r>
            <a:r>
              <a:rPr lang="en-US" sz="4000" dirty="0" err="1" smtClean="0"/>
              <a:t>sini</a:t>
            </a:r>
            <a:r>
              <a:rPr lang="en-US" sz="4000" dirty="0" smtClean="0"/>
              <a:t> </a:t>
            </a:r>
            <a:r>
              <a:rPr lang="en-US" sz="4000" dirty="0" err="1" smtClean="0"/>
              <a:t>belirtir</a:t>
            </a:r>
            <a:r>
              <a:rPr lang="en-US" sz="4000" dirty="0" smtClean="0"/>
              <a:t>.</a:t>
            </a:r>
            <a:endParaRPr lang="tr-TR" sz="4000" dirty="0" smtClean="0">
              <a:cs typeface="Arial" pitchFamily="34" charset="0"/>
            </a:endParaRPr>
          </a:p>
          <a:p>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7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3" cstate="print"/>
            <a:stretch>
              <a:fillRect/>
            </a:stretch>
          </p:blipFill>
          <p:spPr>
            <a:xfrm rot="177484">
              <a:off x="208084" y="-13847"/>
              <a:ext cx="7063746" cy="6871157"/>
            </a:xfrm>
            <a:prstGeom prst="rect">
              <a:avLst/>
            </a:prstGeom>
          </p:spPr>
        </p:pic>
        <p:pic>
          <p:nvPicPr>
            <p:cNvPr id="10" name="9 Resim" descr="kalem.gif"/>
            <p:cNvPicPr>
              <a:picLocks noChangeAspect="1"/>
            </p:cNvPicPr>
            <p:nvPr/>
          </p:nvPicPr>
          <p:blipFill>
            <a:blip r:embed="rId4"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827584" y="1484784"/>
            <a:ext cx="5472608" cy="4824536"/>
          </a:xfrm>
        </p:spPr>
        <p:txBody>
          <a:bodyPr>
            <a:noAutofit/>
          </a:bodyPr>
          <a:lstStyle/>
          <a:p>
            <a:pPr>
              <a:buNone/>
            </a:pPr>
            <a:r>
              <a:rPr lang="tr-TR" sz="4000" dirty="0" smtClean="0">
                <a:cs typeface="Arial" pitchFamily="34" charset="0"/>
              </a:rPr>
              <a:t>	</a:t>
            </a:r>
            <a:r>
              <a:rPr lang="en-US" sz="4000" b="1" u="sng" dirty="0" err="1" smtClean="0"/>
              <a:t>DrawResizedImage</a:t>
            </a:r>
            <a:r>
              <a:rPr lang="tr-TR" sz="4000" b="1" u="sng" dirty="0" smtClean="0"/>
              <a:t>:</a:t>
            </a:r>
            <a:r>
              <a:rPr lang="en-US" sz="4000" dirty="0" smtClean="0"/>
              <a:t/>
            </a:r>
            <a:br>
              <a:rPr lang="en-US" sz="4000" dirty="0" smtClean="0"/>
            </a:br>
            <a:r>
              <a:rPr lang="en-US" sz="4000" dirty="0" err="1" smtClean="0"/>
              <a:t>Hafızadaki</a:t>
            </a:r>
            <a:r>
              <a:rPr lang="en-US" sz="4000" dirty="0" smtClean="0"/>
              <a:t> </a:t>
            </a:r>
            <a:r>
              <a:rPr lang="en-US" sz="4000" dirty="0" err="1" smtClean="0"/>
              <a:t>belirtilen</a:t>
            </a:r>
            <a:r>
              <a:rPr lang="en-US" sz="4000" dirty="0" smtClean="0"/>
              <a:t> </a:t>
            </a:r>
            <a:r>
              <a:rPr lang="en-US" sz="4000" dirty="0" err="1" smtClean="0"/>
              <a:t>bir</a:t>
            </a:r>
            <a:r>
              <a:rPr lang="en-US" sz="4000" dirty="0" smtClean="0"/>
              <a:t> </a:t>
            </a:r>
            <a:r>
              <a:rPr lang="en-US" sz="4000" dirty="0" err="1" smtClean="0"/>
              <a:t>resmi</a:t>
            </a:r>
            <a:r>
              <a:rPr lang="en-US" sz="4000" dirty="0" smtClean="0"/>
              <a:t> </a:t>
            </a:r>
            <a:r>
              <a:rPr lang="en-US" sz="4000" dirty="0" err="1" smtClean="0"/>
              <a:t>belirtilen</a:t>
            </a:r>
            <a:r>
              <a:rPr lang="en-US" sz="4000" dirty="0" smtClean="0"/>
              <a:t> </a:t>
            </a:r>
            <a:r>
              <a:rPr lang="en-US" sz="4000" dirty="0" err="1" smtClean="0"/>
              <a:t>boyutta</a:t>
            </a:r>
            <a:r>
              <a:rPr lang="en-US" sz="4000" dirty="0" smtClean="0"/>
              <a:t> </a:t>
            </a:r>
            <a:r>
              <a:rPr lang="en-US" sz="4000" dirty="0" err="1" smtClean="0"/>
              <a:t>ekrana</a:t>
            </a:r>
            <a:r>
              <a:rPr lang="en-US" sz="4000" dirty="0" smtClean="0"/>
              <a:t> </a:t>
            </a:r>
            <a:r>
              <a:rPr lang="en-US" sz="4000" dirty="0" err="1" smtClean="0"/>
              <a:t>çizdirir</a:t>
            </a:r>
            <a:r>
              <a:rPr lang="en-US" sz="4000" dirty="0" smtClean="0"/>
              <a:t>.  </a:t>
            </a:r>
          </a:p>
          <a:p>
            <a:pPr>
              <a:buNone/>
            </a:pPr>
            <a:r>
              <a:rPr lang="tr-TR" sz="4000" dirty="0" smtClean="0"/>
              <a:t>	</a:t>
            </a:r>
            <a:r>
              <a:rPr lang="en-US" sz="4000" dirty="0" err="1" smtClean="0"/>
              <a:t>DrawResizedImage</a:t>
            </a:r>
            <a:r>
              <a:rPr lang="en-US" sz="4000" dirty="0" smtClean="0"/>
              <a:t>(</a:t>
            </a:r>
            <a:r>
              <a:rPr lang="tr-TR" sz="4000" dirty="0" smtClean="0"/>
              <a:t>ad</a:t>
            </a:r>
            <a:r>
              <a:rPr lang="en-US" sz="4000" dirty="0" smtClean="0"/>
              <a:t>, x, y, </a:t>
            </a:r>
            <a:r>
              <a:rPr lang="tr-TR" sz="4000" dirty="0" smtClean="0"/>
              <a:t>genişlik</a:t>
            </a:r>
            <a:r>
              <a:rPr lang="en-US" sz="4000" dirty="0" smtClean="0"/>
              <a:t>, </a:t>
            </a:r>
            <a:r>
              <a:rPr lang="tr-TR" sz="4000" dirty="0" smtClean="0"/>
              <a:t>yükseklik</a:t>
            </a:r>
            <a:r>
              <a:rPr lang="en-US" sz="4000" dirty="0" smtClean="0"/>
              <a:t>)</a:t>
            </a:r>
            <a:r>
              <a:rPr lang="tr-TR" sz="4000" dirty="0" smtClean="0"/>
              <a:t> şeklinde kullanılır.</a:t>
            </a:r>
            <a:endParaRPr lang="tr-TR" sz="4000" dirty="0">
              <a:cs typeface="Arial" pitchFamily="34" charset="0"/>
            </a:endParaRPr>
          </a:p>
        </p:txBody>
      </p:sp>
    </p:spTree>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Raket </a:t>
            </a:r>
            <a:r>
              <a:rPr lang="tr-TR" b="1" dirty="0" smtClean="0"/>
              <a:t>Oyunu</a:t>
            </a:r>
            <a:br>
              <a:rPr lang="tr-TR" b="1" dirty="0" smtClean="0"/>
            </a:br>
            <a:endParaRPr lang="tr-TR" dirty="0"/>
          </a:p>
        </p:txBody>
      </p:sp>
      <p:sp>
        <p:nvSpPr>
          <p:cNvPr id="3" name="2 İçerik Yer Tutucusu"/>
          <p:cNvSpPr>
            <a:spLocks noGrp="1"/>
          </p:cNvSpPr>
          <p:nvPr>
            <p:ph sz="quarter" idx="1"/>
          </p:nvPr>
        </p:nvSpPr>
        <p:spPr/>
        <p:txBody>
          <a:bodyPr/>
          <a:lstStyle/>
          <a:p>
            <a:endParaRPr lang="tr-TR"/>
          </a:p>
        </p:txBody>
      </p:sp>
      <p:pic>
        <p:nvPicPr>
          <p:cNvPr id="1026" name="Picture 2"/>
          <p:cNvPicPr>
            <a:picLocks noChangeAspect="1" noChangeArrowheads="1"/>
          </p:cNvPicPr>
          <p:nvPr/>
        </p:nvPicPr>
        <p:blipFill>
          <a:blip r:embed="rId3" cstate="print"/>
          <a:srcRect/>
          <a:stretch>
            <a:fillRect/>
          </a:stretch>
        </p:blipFill>
        <p:spPr bwMode="auto">
          <a:xfrm>
            <a:off x="0" y="750554"/>
            <a:ext cx="5076056" cy="6107446"/>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5004048" y="324319"/>
            <a:ext cx="3937253" cy="2960665"/>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5004047" y="3501009"/>
            <a:ext cx="3947561" cy="29622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Renkler</a:t>
            </a:r>
          </a:p>
          <a:p>
            <a:endParaRPr lang="tr-TR" sz="3600" b="1" dirty="0" smtClean="0"/>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C00000"/>
                </a:solidFill>
              </a:rPr>
              <a:t>Kırmızı</a:t>
            </a:r>
            <a:endParaRPr lang="tr-TR" b="1" dirty="0">
              <a:solidFill>
                <a:srgbClr val="C00000"/>
              </a:solidFill>
            </a:endParaRPr>
          </a:p>
        </p:txBody>
      </p:sp>
      <p:pic>
        <p:nvPicPr>
          <p:cNvPr id="9218" name="Picture 2"/>
          <p:cNvPicPr>
            <a:picLocks noChangeAspect="1" noChangeArrowheads="1"/>
          </p:cNvPicPr>
          <p:nvPr/>
        </p:nvPicPr>
        <p:blipFill>
          <a:blip r:embed="rId2" cstate="print"/>
          <a:srcRect/>
          <a:stretch>
            <a:fillRect/>
          </a:stretch>
        </p:blipFill>
        <p:spPr bwMode="auto">
          <a:xfrm>
            <a:off x="2123727" y="1196752"/>
            <a:ext cx="4865185"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CC0099"/>
                </a:solidFill>
              </a:rPr>
              <a:t>Pembe</a:t>
            </a:r>
            <a:endParaRPr lang="tr-TR" b="1" dirty="0">
              <a:solidFill>
                <a:srgbClr val="CC0099"/>
              </a:solidFill>
            </a:endParaRPr>
          </a:p>
        </p:txBody>
      </p:sp>
      <p:pic>
        <p:nvPicPr>
          <p:cNvPr id="11266" name="Picture 2"/>
          <p:cNvPicPr>
            <a:picLocks noChangeAspect="1" noChangeArrowheads="1"/>
          </p:cNvPicPr>
          <p:nvPr/>
        </p:nvPicPr>
        <p:blipFill>
          <a:blip r:embed="rId2" cstate="print"/>
          <a:srcRect/>
          <a:stretch>
            <a:fillRect/>
          </a:stretch>
        </p:blipFill>
        <p:spPr bwMode="auto">
          <a:xfrm>
            <a:off x="899592" y="1190675"/>
            <a:ext cx="7272808" cy="51156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E07720"/>
                </a:solidFill>
              </a:rPr>
              <a:t>Turuncu</a:t>
            </a:r>
            <a:endParaRPr lang="tr-TR" b="1" dirty="0">
              <a:solidFill>
                <a:srgbClr val="E07720"/>
              </a:solidFill>
            </a:endParaRPr>
          </a:p>
        </p:txBody>
      </p:sp>
      <p:pic>
        <p:nvPicPr>
          <p:cNvPr id="10242" name="Picture 2"/>
          <p:cNvPicPr>
            <a:picLocks noChangeAspect="1" noChangeArrowheads="1"/>
          </p:cNvPicPr>
          <p:nvPr/>
        </p:nvPicPr>
        <p:blipFill>
          <a:blip r:embed="rId2" cstate="print"/>
          <a:srcRect/>
          <a:stretch>
            <a:fillRect/>
          </a:stretch>
        </p:blipFill>
        <p:spPr bwMode="auto">
          <a:xfrm>
            <a:off x="909135" y="1200412"/>
            <a:ext cx="7263265" cy="51089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FFCC00"/>
                </a:solidFill>
              </a:rPr>
              <a:t>Sarı</a:t>
            </a:r>
            <a:endParaRPr lang="tr-TR" b="1" dirty="0">
              <a:solidFill>
                <a:srgbClr val="FFCC00"/>
              </a:solidFill>
            </a:endParaRPr>
          </a:p>
        </p:txBody>
      </p:sp>
      <p:pic>
        <p:nvPicPr>
          <p:cNvPr id="12291" name="Picture 3"/>
          <p:cNvPicPr>
            <a:picLocks noChangeAspect="1" noChangeArrowheads="1"/>
          </p:cNvPicPr>
          <p:nvPr/>
        </p:nvPicPr>
        <p:blipFill>
          <a:blip r:embed="rId2" cstate="print"/>
          <a:srcRect/>
          <a:stretch>
            <a:fillRect/>
          </a:stretch>
        </p:blipFill>
        <p:spPr bwMode="auto">
          <a:xfrm>
            <a:off x="2254128" y="1196752"/>
            <a:ext cx="4406104" cy="511256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990099"/>
                </a:solidFill>
              </a:rPr>
              <a:t>Mor</a:t>
            </a:r>
            <a:endParaRPr lang="tr-TR" b="1" dirty="0">
              <a:solidFill>
                <a:srgbClr val="990099"/>
              </a:solidFill>
            </a:endParaRPr>
          </a:p>
        </p:txBody>
      </p:sp>
      <p:pic>
        <p:nvPicPr>
          <p:cNvPr id="13314" name="Picture 2"/>
          <p:cNvPicPr>
            <a:picLocks noChangeAspect="1" noChangeArrowheads="1"/>
          </p:cNvPicPr>
          <p:nvPr/>
        </p:nvPicPr>
        <p:blipFill>
          <a:blip r:embed="rId2" cstate="print"/>
          <a:srcRect/>
          <a:stretch>
            <a:fillRect/>
          </a:stretch>
        </p:blipFill>
        <p:spPr bwMode="auto">
          <a:xfrm>
            <a:off x="251520" y="1570856"/>
            <a:ext cx="4235089" cy="4450432"/>
          </a:xfrm>
          <a:prstGeom prst="rect">
            <a:avLst/>
          </a:prstGeom>
          <a:noFill/>
          <a:ln w="9525">
            <a:noFill/>
            <a:miter lim="800000"/>
            <a:headEnd/>
            <a:tailEnd/>
          </a:ln>
        </p:spPr>
      </p:pic>
      <p:pic>
        <p:nvPicPr>
          <p:cNvPr id="13315" name="Picture 3"/>
          <p:cNvPicPr>
            <a:picLocks noChangeAspect="1" noChangeArrowheads="1"/>
          </p:cNvPicPr>
          <p:nvPr/>
        </p:nvPicPr>
        <p:blipFill>
          <a:blip r:embed="rId3" cstate="print"/>
          <a:srcRect/>
          <a:stretch>
            <a:fillRect/>
          </a:stretch>
        </p:blipFill>
        <p:spPr bwMode="auto">
          <a:xfrm>
            <a:off x="4644008" y="1570856"/>
            <a:ext cx="4235088" cy="44504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mputer-clipart-1.jpg"/>
          <p:cNvPicPr>
            <a:picLocks noChangeAspect="1"/>
          </p:cNvPicPr>
          <p:nvPr/>
        </p:nvPicPr>
        <p:blipFill>
          <a:blip r:embed="rId2" cstate="print"/>
          <a:stretch>
            <a:fillRect/>
          </a:stretch>
        </p:blipFill>
        <p:spPr>
          <a:xfrm>
            <a:off x="5580112" y="3068960"/>
            <a:ext cx="3563888" cy="3041184"/>
          </a:xfrm>
          <a:prstGeom prst="rect">
            <a:avLst/>
          </a:prstGeom>
        </p:spPr>
      </p:pic>
      <p:sp>
        <p:nvSpPr>
          <p:cNvPr id="2" name="1 Başlık"/>
          <p:cNvSpPr>
            <a:spLocks noGrp="1"/>
          </p:cNvSpPr>
          <p:nvPr>
            <p:ph type="title"/>
          </p:nvPr>
        </p:nvSpPr>
        <p:spPr/>
        <p:txBody>
          <a:bodyPr/>
          <a:lstStyle/>
          <a:p>
            <a:r>
              <a:rPr lang="tr-TR" b="1" dirty="0" smtClean="0"/>
              <a:t>İlk Programımıza Geri Dönelim </a:t>
            </a:r>
            <a:endParaRPr lang="tr-TR" dirty="0"/>
          </a:p>
        </p:txBody>
      </p:sp>
      <p:sp>
        <p:nvSpPr>
          <p:cNvPr id="3" name="2 İçerik Yer Tutucusu"/>
          <p:cNvSpPr>
            <a:spLocks noGrp="1"/>
          </p:cNvSpPr>
          <p:nvPr>
            <p:ph sz="quarter" idx="1"/>
          </p:nvPr>
        </p:nvSpPr>
        <p:spPr>
          <a:xfrm>
            <a:off x="285720" y="1600200"/>
            <a:ext cx="6950576" cy="5257800"/>
          </a:xfrm>
        </p:spPr>
        <p:txBody>
          <a:bodyPr>
            <a:normAutofit/>
          </a:bodyPr>
          <a:lstStyle/>
          <a:p>
            <a:pPr>
              <a:buNone/>
            </a:pPr>
            <a:r>
              <a:rPr lang="tr-TR" dirty="0" err="1" smtClean="0">
                <a:latin typeface="Consolas" pitchFamily="49" charset="0"/>
              </a:rPr>
              <a:t>TextWindow</a:t>
            </a:r>
            <a:r>
              <a:rPr lang="tr-TR" dirty="0" smtClean="0">
                <a:latin typeface="Consolas" pitchFamily="49" charset="0"/>
              </a:rPr>
              <a:t>.</a:t>
            </a:r>
            <a:r>
              <a:rPr lang="tr-TR" dirty="0" err="1" smtClean="0">
                <a:latin typeface="Consolas" pitchFamily="49" charset="0"/>
              </a:rPr>
              <a:t>WriteLine</a:t>
            </a:r>
            <a:r>
              <a:rPr lang="tr-TR" dirty="0" smtClean="0">
                <a:latin typeface="Consolas" pitchFamily="49" charset="0"/>
              </a:rPr>
              <a:t>("Merhaba Dünya")</a:t>
            </a:r>
          </a:p>
          <a:p>
            <a:pPr>
              <a:buNone/>
            </a:pPr>
            <a:r>
              <a:rPr lang="tr-TR" dirty="0" smtClean="0"/>
              <a:t> </a:t>
            </a:r>
          </a:p>
          <a:p>
            <a:r>
              <a:rPr lang="tr-TR" dirty="0" smtClean="0"/>
              <a:t>Nokta, parantezler ve tırnak işaretlerinin tümü, bilgisayarın niyetimizi anlaması için, doğru yerlere yerleştirilmesi gereken noktalama işaretleri. </a:t>
            </a:r>
          </a:p>
          <a:p>
            <a:endParaRPr lang="tr-TR" dirty="0"/>
          </a:p>
        </p:txBody>
      </p:sp>
    </p:spTree>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00B050"/>
                </a:solidFill>
              </a:rPr>
              <a:t>Yeşil</a:t>
            </a:r>
            <a:endParaRPr lang="tr-TR" b="1" dirty="0">
              <a:solidFill>
                <a:srgbClr val="00B050"/>
              </a:solidFill>
            </a:endParaRPr>
          </a:p>
        </p:txBody>
      </p:sp>
      <p:pic>
        <p:nvPicPr>
          <p:cNvPr id="14338" name="Picture 2"/>
          <p:cNvPicPr>
            <a:picLocks noChangeAspect="1" noChangeArrowheads="1"/>
          </p:cNvPicPr>
          <p:nvPr/>
        </p:nvPicPr>
        <p:blipFill>
          <a:blip r:embed="rId2" cstate="print"/>
          <a:srcRect/>
          <a:stretch>
            <a:fillRect/>
          </a:stretch>
        </p:blipFill>
        <p:spPr bwMode="auto">
          <a:xfrm>
            <a:off x="710761" y="1196752"/>
            <a:ext cx="3645215" cy="5112568"/>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4716016" y="1213685"/>
            <a:ext cx="3672408" cy="47149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rgbClr val="00B0F0"/>
                </a:solidFill>
              </a:rPr>
              <a:t>Mavi</a:t>
            </a:r>
            <a:endParaRPr lang="tr-TR" b="1" dirty="0">
              <a:solidFill>
                <a:srgbClr val="00B0F0"/>
              </a:solidFill>
            </a:endParaRPr>
          </a:p>
        </p:txBody>
      </p:sp>
      <p:pic>
        <p:nvPicPr>
          <p:cNvPr id="15362" name="Picture 2"/>
          <p:cNvPicPr>
            <a:picLocks noChangeAspect="1" noChangeArrowheads="1"/>
          </p:cNvPicPr>
          <p:nvPr/>
        </p:nvPicPr>
        <p:blipFill>
          <a:blip r:embed="rId2" cstate="print"/>
          <a:srcRect/>
          <a:stretch>
            <a:fillRect/>
          </a:stretch>
        </p:blipFill>
        <p:spPr bwMode="auto">
          <a:xfrm>
            <a:off x="971600" y="1196752"/>
            <a:ext cx="3384376" cy="5133926"/>
          </a:xfrm>
          <a:prstGeom prst="rect">
            <a:avLst/>
          </a:prstGeom>
          <a:noFill/>
          <a:ln w="9525">
            <a:noFill/>
            <a:miter lim="800000"/>
            <a:headEnd/>
            <a:tailEnd/>
          </a:ln>
        </p:spPr>
      </p:pic>
      <p:pic>
        <p:nvPicPr>
          <p:cNvPr id="15363" name="Picture 3"/>
          <p:cNvPicPr>
            <a:picLocks noChangeAspect="1" noChangeArrowheads="1"/>
          </p:cNvPicPr>
          <p:nvPr/>
        </p:nvPicPr>
        <p:blipFill>
          <a:blip r:embed="rId3" cstate="print"/>
          <a:srcRect/>
          <a:stretch>
            <a:fillRect/>
          </a:stretch>
        </p:blipFill>
        <p:spPr bwMode="auto">
          <a:xfrm>
            <a:off x="4716016" y="1196752"/>
            <a:ext cx="3374151" cy="47525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chemeClr val="accent5">
                    <a:lumMod val="75000"/>
                  </a:schemeClr>
                </a:solidFill>
              </a:rPr>
              <a:t>Kahverengi</a:t>
            </a:r>
            <a:endParaRPr lang="tr-TR" b="1" dirty="0">
              <a:solidFill>
                <a:schemeClr val="accent5">
                  <a:lumMod val="75000"/>
                </a:schemeClr>
              </a:solidFill>
            </a:endParaRPr>
          </a:p>
        </p:txBody>
      </p:sp>
      <p:pic>
        <p:nvPicPr>
          <p:cNvPr id="16386" name="Picture 2"/>
          <p:cNvPicPr>
            <a:picLocks noChangeAspect="1" noChangeArrowheads="1"/>
          </p:cNvPicPr>
          <p:nvPr/>
        </p:nvPicPr>
        <p:blipFill>
          <a:blip r:embed="rId2" cstate="print"/>
          <a:srcRect/>
          <a:stretch>
            <a:fillRect/>
          </a:stretch>
        </p:blipFill>
        <p:spPr bwMode="auto">
          <a:xfrm>
            <a:off x="179512" y="1477461"/>
            <a:ext cx="4323965" cy="4543827"/>
          </a:xfrm>
          <a:prstGeom prst="rect">
            <a:avLst/>
          </a:prstGeom>
          <a:noFill/>
          <a:ln w="9525">
            <a:noFill/>
            <a:miter lim="800000"/>
            <a:headEnd/>
            <a:tailEnd/>
          </a:ln>
        </p:spPr>
      </p:pic>
      <p:pic>
        <p:nvPicPr>
          <p:cNvPr id="16387" name="Picture 3"/>
          <p:cNvPicPr>
            <a:picLocks noChangeAspect="1" noChangeArrowheads="1"/>
          </p:cNvPicPr>
          <p:nvPr/>
        </p:nvPicPr>
        <p:blipFill>
          <a:blip r:embed="rId3" cstate="print"/>
          <a:srcRect/>
          <a:stretch>
            <a:fillRect/>
          </a:stretch>
        </p:blipFill>
        <p:spPr bwMode="auto">
          <a:xfrm>
            <a:off x="4644008" y="1484784"/>
            <a:ext cx="4344047" cy="403244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ln w="12700">
                  <a:solidFill>
                    <a:schemeClr val="tx2">
                      <a:satMod val="155000"/>
                    </a:schemeClr>
                  </a:solidFill>
                  <a:prstDash val="solid"/>
                </a:ln>
                <a:solidFill>
                  <a:schemeClr val="bg1"/>
                </a:solidFill>
                <a:effectLst>
                  <a:outerShdw blurRad="41275" dist="20320" dir="1800000" algn="tl" rotWithShape="0">
                    <a:srgbClr val="000000">
                      <a:alpha val="40000"/>
                    </a:srgbClr>
                  </a:outerShdw>
                </a:effectLst>
              </a:rPr>
              <a:t>Beyaz</a:t>
            </a:r>
            <a:endParaRPr lang="tr-TR" b="1" dirty="0">
              <a:solidFill>
                <a:schemeClr val="bg1"/>
              </a:solidFill>
              <a:effectLst>
                <a:outerShdw blurRad="50800" dist="38100" dir="2700000" algn="tl" rotWithShape="0">
                  <a:prstClr val="black">
                    <a:alpha val="40000"/>
                  </a:prstClr>
                </a:outerShdw>
              </a:effectLst>
            </a:endParaRPr>
          </a:p>
        </p:txBody>
      </p:sp>
      <p:pic>
        <p:nvPicPr>
          <p:cNvPr id="17410" name="Picture 2"/>
          <p:cNvPicPr>
            <a:picLocks noChangeAspect="1" noChangeArrowheads="1"/>
          </p:cNvPicPr>
          <p:nvPr/>
        </p:nvPicPr>
        <p:blipFill>
          <a:blip r:embed="rId2" cstate="print"/>
          <a:srcRect/>
          <a:stretch>
            <a:fillRect/>
          </a:stretch>
        </p:blipFill>
        <p:spPr bwMode="auto">
          <a:xfrm>
            <a:off x="467544" y="1556792"/>
            <a:ext cx="4111425" cy="4320480"/>
          </a:xfrm>
          <a:prstGeom prst="rect">
            <a:avLst/>
          </a:prstGeom>
          <a:noFill/>
          <a:ln w="9525">
            <a:noFill/>
            <a:miter lim="800000"/>
            <a:headEnd/>
            <a:tailEnd/>
          </a:ln>
        </p:spPr>
      </p:pic>
      <p:pic>
        <p:nvPicPr>
          <p:cNvPr id="17411" name="Picture 3"/>
          <p:cNvPicPr>
            <a:picLocks noChangeAspect="1" noChangeArrowheads="1"/>
          </p:cNvPicPr>
          <p:nvPr/>
        </p:nvPicPr>
        <p:blipFill>
          <a:blip r:embed="rId3" cstate="print"/>
          <a:srcRect/>
          <a:stretch>
            <a:fillRect/>
          </a:stretch>
        </p:blipFill>
        <p:spPr bwMode="auto">
          <a:xfrm>
            <a:off x="4679357" y="1573725"/>
            <a:ext cx="4093982" cy="38164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algn="ctr"/>
            <a:r>
              <a:rPr lang="tr-TR" sz="4000" b="1" dirty="0" smtClean="0">
                <a:solidFill>
                  <a:schemeClr val="bg1">
                    <a:lumMod val="50000"/>
                  </a:schemeClr>
                </a:solidFill>
              </a:rPr>
              <a:t>Gri</a:t>
            </a:r>
            <a:endParaRPr lang="tr-TR" b="1" dirty="0">
              <a:solidFill>
                <a:schemeClr val="bg1">
                  <a:lumMod val="50000"/>
                </a:schemeClr>
              </a:solidFill>
            </a:endParaRPr>
          </a:p>
        </p:txBody>
      </p:sp>
      <p:pic>
        <p:nvPicPr>
          <p:cNvPr id="18434" name="Picture 2"/>
          <p:cNvPicPr>
            <a:picLocks noChangeAspect="1" noChangeArrowheads="1"/>
          </p:cNvPicPr>
          <p:nvPr/>
        </p:nvPicPr>
        <p:blipFill>
          <a:blip r:embed="rId2" cstate="print"/>
          <a:srcRect/>
          <a:stretch>
            <a:fillRect/>
          </a:stretch>
        </p:blipFill>
        <p:spPr bwMode="auto">
          <a:xfrm>
            <a:off x="2411760" y="1196752"/>
            <a:ext cx="4392488" cy="511836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KAYNAKLAR</a:t>
            </a:r>
            <a:endParaRPr lang="tr-TR" dirty="0"/>
          </a:p>
        </p:txBody>
      </p:sp>
      <p:sp>
        <p:nvSpPr>
          <p:cNvPr id="3" name="2 İçerik Yer Tutucusu"/>
          <p:cNvSpPr>
            <a:spLocks noGrp="1"/>
          </p:cNvSpPr>
          <p:nvPr>
            <p:ph sz="quarter" idx="1"/>
          </p:nvPr>
        </p:nvSpPr>
        <p:spPr>
          <a:xfrm>
            <a:off x="457200" y="1219200"/>
            <a:ext cx="8229600" cy="5090120"/>
          </a:xfrm>
        </p:spPr>
        <p:txBody>
          <a:bodyPr>
            <a:normAutofit/>
          </a:bodyPr>
          <a:lstStyle/>
          <a:p>
            <a:r>
              <a:rPr lang="tr-TR" dirty="0" smtClean="0"/>
              <a:t>Microsoft resmi sitesinde yayınlanan </a:t>
            </a:r>
            <a:r>
              <a:rPr lang="tr-TR" dirty="0" err="1" smtClean="0"/>
              <a:t>Introducing</a:t>
            </a:r>
            <a:r>
              <a:rPr lang="tr-TR" dirty="0" smtClean="0"/>
              <a:t> </a:t>
            </a:r>
            <a:r>
              <a:rPr lang="tr-TR" dirty="0" err="1" smtClean="0"/>
              <a:t>Small</a:t>
            </a:r>
            <a:r>
              <a:rPr lang="tr-TR" dirty="0" smtClean="0"/>
              <a:t> </a:t>
            </a:r>
            <a:r>
              <a:rPr lang="tr-TR" dirty="0" err="1" smtClean="0"/>
              <a:t>Basic</a:t>
            </a:r>
            <a:r>
              <a:rPr lang="tr-TR" dirty="0" smtClean="0"/>
              <a:t> dosyasından,</a:t>
            </a:r>
          </a:p>
          <a:p>
            <a:r>
              <a:rPr lang="tr-TR" dirty="0" smtClean="0"/>
              <a:t>Microsoft </a:t>
            </a:r>
            <a:r>
              <a:rPr lang="tr-TR" dirty="0" err="1" smtClean="0"/>
              <a:t>Small</a:t>
            </a:r>
            <a:r>
              <a:rPr lang="tr-TR" dirty="0" smtClean="0"/>
              <a:t> </a:t>
            </a:r>
            <a:r>
              <a:rPr lang="tr-TR" dirty="0" err="1" smtClean="0"/>
              <a:t>Basic</a:t>
            </a:r>
            <a:r>
              <a:rPr lang="tr-TR" dirty="0" smtClean="0"/>
              <a:t> programı içerisindeki tanıtımlardan yararlanılmıştır.</a:t>
            </a:r>
          </a:p>
          <a:p>
            <a:endParaRPr lang="tr-TR" dirty="0" smtClean="0"/>
          </a:p>
          <a:p>
            <a:endParaRPr lang="tr-TR" dirty="0" smtClean="0"/>
          </a:p>
          <a:p>
            <a:endParaRPr lang="tr-TR" dirty="0" smtClean="0"/>
          </a:p>
          <a:p>
            <a:endParaRPr lang="tr-TR" dirty="0" smtClean="0"/>
          </a:p>
          <a:p>
            <a:endParaRPr lang="tr-TR" dirty="0" smtClean="0"/>
          </a:p>
          <a:p>
            <a:pPr algn="r">
              <a:buNone/>
            </a:pPr>
            <a:r>
              <a:rPr lang="tr-TR" dirty="0" smtClean="0"/>
              <a:t>Hazırlayan: Burcu </a:t>
            </a:r>
            <a:r>
              <a:rPr lang="tr-TR" dirty="0" err="1" smtClean="0"/>
              <a:t>Akay</a:t>
            </a:r>
            <a:endParaRPr lang="tr-TR" dirty="0" smtClean="0"/>
          </a:p>
          <a:p>
            <a:pPr algn="r">
              <a:buNone/>
            </a:pPr>
            <a:r>
              <a:rPr lang="tr-TR" dirty="0" smtClean="0">
                <a:hlinkClick r:id="rId2"/>
              </a:rPr>
              <a:t>burcu14@</a:t>
            </a:r>
            <a:r>
              <a:rPr lang="tr-TR" dirty="0" err="1" smtClean="0">
                <a:hlinkClick r:id="rId2"/>
              </a:rPr>
              <a:t>yahoo</a:t>
            </a:r>
            <a:r>
              <a:rPr lang="tr-TR" dirty="0" smtClean="0">
                <a:hlinkClick r:id="rId2"/>
              </a:rPr>
              <a:t>.com</a:t>
            </a:r>
            <a:r>
              <a:rPr lang="tr-TR" dirty="0" smtClean="0"/>
              <a:t> </a:t>
            </a:r>
            <a:endParaRPr lang="tr-T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TextWindow</a:t>
            </a:r>
            <a:endParaRPr lang="tr-TR" b="1" dirty="0"/>
          </a:p>
        </p:txBody>
      </p:sp>
      <p:sp>
        <p:nvSpPr>
          <p:cNvPr id="3" name="2 İçerik Yer Tutucusu"/>
          <p:cNvSpPr>
            <a:spLocks noGrp="1"/>
          </p:cNvSpPr>
          <p:nvPr>
            <p:ph sz="quarter" idx="1"/>
          </p:nvPr>
        </p:nvSpPr>
        <p:spPr>
          <a:xfrm>
            <a:off x="457200" y="1219200"/>
            <a:ext cx="5554960" cy="4937760"/>
          </a:xfrm>
        </p:spPr>
        <p:txBody>
          <a:bodyPr>
            <a:normAutofit/>
          </a:bodyPr>
          <a:lstStyle/>
          <a:p>
            <a:pPr>
              <a:buNone/>
            </a:pPr>
            <a:r>
              <a:rPr lang="tr-TR" dirty="0" smtClean="0"/>
              <a:t>	İlk programımızı çalıştırdığımızda çıkan siyah pencere, </a:t>
            </a:r>
            <a:r>
              <a:rPr lang="tr-TR" dirty="0" err="1" smtClean="0"/>
              <a:t>TextWindow</a:t>
            </a:r>
            <a:r>
              <a:rPr lang="tr-TR" dirty="0" smtClean="0"/>
              <a:t> veya bazen Konsol olarak adlandırılır. Bu, programın sonucunun gideceği yerdir. </a:t>
            </a:r>
          </a:p>
          <a:p>
            <a:endParaRPr lang="tr-TR" dirty="0" smtClean="0"/>
          </a:p>
        </p:txBody>
      </p:sp>
      <p:pic>
        <p:nvPicPr>
          <p:cNvPr id="34818" name="Picture 2" descr="http://openclipart.org/image/800px/svg_to_png/27121/spacm_screen.png"/>
          <p:cNvPicPr>
            <a:picLocks noChangeAspect="1" noChangeArrowheads="1"/>
          </p:cNvPicPr>
          <p:nvPr/>
        </p:nvPicPr>
        <p:blipFill>
          <a:blip r:embed="rId2" cstate="print"/>
          <a:srcRect/>
          <a:stretch>
            <a:fillRect/>
          </a:stretch>
        </p:blipFill>
        <p:spPr bwMode="auto">
          <a:xfrm>
            <a:off x="1691680" y="3060366"/>
            <a:ext cx="3168352" cy="3675002"/>
          </a:xfrm>
          <a:prstGeom prst="rect">
            <a:avLst/>
          </a:prstGeom>
          <a:noFill/>
        </p:spPr>
      </p:pic>
      <p:pic>
        <p:nvPicPr>
          <p:cNvPr id="2050" name="Picture 2"/>
          <p:cNvPicPr>
            <a:picLocks noChangeAspect="1" noChangeArrowheads="1"/>
          </p:cNvPicPr>
          <p:nvPr/>
        </p:nvPicPr>
        <p:blipFill>
          <a:blip r:embed="rId3" cstate="print"/>
          <a:srcRect/>
          <a:stretch>
            <a:fillRect/>
          </a:stretch>
        </p:blipFill>
        <p:spPr bwMode="auto">
          <a:xfrm>
            <a:off x="6175332" y="0"/>
            <a:ext cx="2968668"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259632" y="1988840"/>
            <a:ext cx="5472608" cy="4032448"/>
          </a:xfrm>
        </p:spPr>
        <p:txBody>
          <a:bodyPr>
            <a:noAutofit/>
          </a:bodyPr>
          <a:lstStyle/>
          <a:p>
            <a:pPr>
              <a:buNone/>
            </a:pPr>
            <a:r>
              <a:rPr lang="tr-TR" sz="4000" b="1" dirty="0" smtClean="0"/>
              <a:t>	</a:t>
            </a:r>
            <a:r>
              <a:rPr lang="tr-TR" sz="4000" b="1" u="sng" dirty="0" err="1" smtClean="0"/>
              <a:t>TextWindow</a:t>
            </a:r>
            <a:r>
              <a:rPr lang="tr-TR" sz="4000" b="1" dirty="0" smtClean="0"/>
              <a:t>: </a:t>
            </a:r>
          </a:p>
          <a:p>
            <a:pPr>
              <a:buNone/>
            </a:pPr>
            <a:r>
              <a:rPr lang="tr-TR" sz="4000" b="1" dirty="0" smtClean="0"/>
              <a:t>	</a:t>
            </a:r>
            <a:r>
              <a:rPr lang="tr-TR" sz="4000" dirty="0" smtClean="0"/>
              <a:t>M</a:t>
            </a:r>
            <a:r>
              <a:rPr lang="en-US" sz="4000" dirty="0" err="1" smtClean="0"/>
              <a:t>etin</a:t>
            </a:r>
            <a:r>
              <a:rPr lang="en-US" sz="4000" dirty="0" smtClean="0"/>
              <a:t> </a:t>
            </a:r>
            <a:r>
              <a:rPr lang="en-US" sz="4000" dirty="0" err="1" smtClean="0"/>
              <a:t>ya</a:t>
            </a:r>
            <a:r>
              <a:rPr lang="en-US" sz="4000" dirty="0" smtClean="0"/>
              <a:t> </a:t>
            </a:r>
            <a:r>
              <a:rPr lang="en-US" sz="4000" dirty="0" err="1" smtClean="0"/>
              <a:t>da</a:t>
            </a:r>
            <a:r>
              <a:rPr lang="en-US" sz="4000" dirty="0" smtClean="0"/>
              <a:t> </a:t>
            </a:r>
            <a:r>
              <a:rPr lang="en-US" sz="4000" dirty="0" err="1" smtClean="0"/>
              <a:t>sayıları</a:t>
            </a:r>
            <a:r>
              <a:rPr lang="en-US" sz="4000" dirty="0" smtClean="0"/>
              <a:t> </a:t>
            </a:r>
            <a:r>
              <a:rPr lang="en-US" sz="4000" dirty="0" err="1" smtClean="0"/>
              <a:t>metin</a:t>
            </a:r>
            <a:r>
              <a:rPr lang="en-US" sz="4000" dirty="0" smtClean="0"/>
              <a:t> </a:t>
            </a:r>
            <a:r>
              <a:rPr lang="en-US" sz="4000" dirty="0" err="1" smtClean="0"/>
              <a:t>penceresine</a:t>
            </a:r>
            <a:r>
              <a:rPr lang="en-US" sz="4000" dirty="0" smtClean="0"/>
              <a:t> </a:t>
            </a:r>
            <a:r>
              <a:rPr lang="en-US" sz="4000" dirty="0" err="1" smtClean="0"/>
              <a:t>yazmak</a:t>
            </a:r>
            <a:r>
              <a:rPr lang="en-US" sz="4000" dirty="0" smtClean="0"/>
              <a:t> </a:t>
            </a:r>
            <a:r>
              <a:rPr lang="en-US" sz="4000" dirty="0" err="1" smtClean="0"/>
              <a:t>ya</a:t>
            </a:r>
            <a:r>
              <a:rPr lang="en-US" sz="4000" dirty="0" smtClean="0"/>
              <a:t> </a:t>
            </a:r>
            <a:r>
              <a:rPr lang="en-US" sz="4000" dirty="0" err="1" smtClean="0"/>
              <a:t>da</a:t>
            </a:r>
            <a:r>
              <a:rPr lang="en-US" sz="4000" dirty="0" smtClean="0"/>
              <a:t> </a:t>
            </a:r>
            <a:r>
              <a:rPr lang="en-US" sz="4000" dirty="0" err="1" smtClean="0"/>
              <a:t>okumak</a:t>
            </a:r>
            <a:r>
              <a:rPr lang="en-US" sz="4000" dirty="0" smtClean="0"/>
              <a:t> </a:t>
            </a:r>
            <a:r>
              <a:rPr lang="tr-TR" sz="4000" dirty="0" smtClean="0"/>
              <a:t>için kullanılır</a:t>
            </a:r>
            <a:r>
              <a:rPr lang="en-US" sz="4000" dirty="0" smtClean="0"/>
              <a:t>.</a:t>
            </a:r>
            <a:endParaRPr lang="tr-TR" sz="4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Programlama </a:t>
            </a:r>
            <a:endParaRPr lang="tr-TR" dirty="0"/>
          </a:p>
        </p:txBody>
      </p:sp>
      <p:sp>
        <p:nvSpPr>
          <p:cNvPr id="3" name="2 İçerik Yer Tutucusu"/>
          <p:cNvSpPr>
            <a:spLocks noGrp="1"/>
          </p:cNvSpPr>
          <p:nvPr>
            <p:ph sz="quarter" idx="1"/>
          </p:nvPr>
        </p:nvSpPr>
        <p:spPr>
          <a:xfrm>
            <a:off x="5220072" y="1571612"/>
            <a:ext cx="3672408" cy="5286388"/>
          </a:xfrm>
        </p:spPr>
        <p:txBody>
          <a:bodyPr>
            <a:normAutofit/>
          </a:bodyPr>
          <a:lstStyle/>
          <a:p>
            <a:r>
              <a:rPr lang="tr-TR" sz="2800" dirty="0" smtClean="0"/>
              <a:t>Tıpkı bizim </a:t>
            </a:r>
            <a:r>
              <a:rPr lang="tr-TR" sz="2800" dirty="0" err="1" smtClean="0"/>
              <a:t>Türkçe’yi</a:t>
            </a:r>
            <a:r>
              <a:rPr lang="tr-TR" sz="2800" dirty="0" smtClean="0"/>
              <a:t> veya </a:t>
            </a:r>
            <a:r>
              <a:rPr lang="tr-TR" sz="2800" dirty="0" err="1" smtClean="0"/>
              <a:t>İngilizce’yi</a:t>
            </a:r>
            <a:r>
              <a:rPr lang="tr-TR" sz="2800" dirty="0" smtClean="0"/>
              <a:t> konuşup anlamamız gibi, bilgisayarlar da belirli dillerde yazılmış programları anlayabilirler. Bunlar programlama dilleri olarak adlandırılır.</a:t>
            </a:r>
            <a:endParaRPr lang="tr-TR" sz="2800" dirty="0"/>
          </a:p>
        </p:txBody>
      </p:sp>
      <p:pic>
        <p:nvPicPr>
          <p:cNvPr id="5" name="4 Resim" descr="computer_kids.gif"/>
          <p:cNvPicPr>
            <a:picLocks noChangeAspect="1"/>
          </p:cNvPicPr>
          <p:nvPr/>
        </p:nvPicPr>
        <p:blipFill>
          <a:blip r:embed="rId2" cstate="print"/>
          <a:stretch>
            <a:fillRect/>
          </a:stretch>
        </p:blipFill>
        <p:spPr>
          <a:xfrm>
            <a:off x="168872" y="1804166"/>
            <a:ext cx="5177870" cy="392909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mputer-clipart-1.jpg"/>
          <p:cNvPicPr>
            <a:picLocks noChangeAspect="1"/>
          </p:cNvPicPr>
          <p:nvPr/>
        </p:nvPicPr>
        <p:blipFill>
          <a:blip r:embed="rId2" cstate="print"/>
          <a:stretch>
            <a:fillRect/>
          </a:stretch>
        </p:blipFill>
        <p:spPr>
          <a:xfrm>
            <a:off x="4840396" y="1628800"/>
            <a:ext cx="4303604" cy="3672408"/>
          </a:xfrm>
          <a:prstGeom prst="rect">
            <a:avLst/>
          </a:prstGeom>
        </p:spPr>
      </p:pic>
      <p:sp>
        <p:nvSpPr>
          <p:cNvPr id="2" name="1 Başlık"/>
          <p:cNvSpPr>
            <a:spLocks noGrp="1"/>
          </p:cNvSpPr>
          <p:nvPr>
            <p:ph type="title"/>
          </p:nvPr>
        </p:nvSpPr>
        <p:spPr/>
        <p:txBody>
          <a:bodyPr/>
          <a:lstStyle/>
          <a:p>
            <a:r>
              <a:rPr lang="tr-TR" b="1" dirty="0" err="1" smtClean="0"/>
              <a:t>WriteLine</a:t>
            </a:r>
            <a:endParaRPr lang="tr-TR" b="1" dirty="0"/>
          </a:p>
        </p:txBody>
      </p:sp>
      <p:sp>
        <p:nvSpPr>
          <p:cNvPr id="3" name="2 İçerik Yer Tutucusu"/>
          <p:cNvSpPr>
            <a:spLocks noGrp="1"/>
          </p:cNvSpPr>
          <p:nvPr>
            <p:ph sz="quarter" idx="1"/>
          </p:nvPr>
        </p:nvSpPr>
        <p:spPr>
          <a:xfrm>
            <a:off x="457200" y="1219200"/>
            <a:ext cx="4762872" cy="4937760"/>
          </a:xfrm>
        </p:spPr>
        <p:txBody>
          <a:bodyPr/>
          <a:lstStyle/>
          <a:p>
            <a:pPr>
              <a:buNone/>
            </a:pPr>
            <a:r>
              <a:rPr lang="tr-TR" dirty="0" smtClean="0"/>
              <a:t>	</a:t>
            </a:r>
          </a:p>
          <a:p>
            <a:pPr>
              <a:buNone/>
            </a:pPr>
            <a:r>
              <a:rPr lang="tr-TR" dirty="0" smtClean="0"/>
              <a:t>	Programımızda </a:t>
            </a:r>
            <a:r>
              <a:rPr lang="tr-TR" i="1" dirty="0" err="1" smtClean="0"/>
              <a:t>WriteLine</a:t>
            </a:r>
            <a:r>
              <a:rPr lang="tr-TR" i="1" dirty="0" smtClean="0"/>
              <a:t> </a:t>
            </a:r>
            <a:r>
              <a:rPr lang="tr-TR" dirty="0" smtClean="0"/>
              <a:t>işlemini kullandık. Bu işlemi, tırnak işareti içerisinde </a:t>
            </a:r>
            <a:r>
              <a:rPr lang="tr-TR" b="1" dirty="0" smtClean="0"/>
              <a:t>Merhaba Dünya</a:t>
            </a:r>
            <a:r>
              <a:rPr lang="tr-TR" dirty="0" smtClean="0"/>
              <a:t> metni takip etti. Bu metin, </a:t>
            </a:r>
            <a:r>
              <a:rPr lang="tr-TR" dirty="0" err="1" smtClean="0"/>
              <a:t>WriteLine</a:t>
            </a:r>
            <a:r>
              <a:rPr lang="tr-TR" dirty="0" smtClean="0"/>
              <a:t> işlemine bir girdi olarak geçilmiştir, bu da daha sonra kullanıcı için yazdırılır. </a:t>
            </a:r>
            <a:endParaRPr lang="tr-TR"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87624" y="2132856"/>
            <a:ext cx="5112568" cy="3960440"/>
          </a:xfrm>
        </p:spPr>
        <p:txBody>
          <a:bodyPr>
            <a:normAutofit/>
          </a:bodyPr>
          <a:lstStyle/>
          <a:p>
            <a:pPr>
              <a:buNone/>
            </a:pPr>
            <a:r>
              <a:rPr lang="tr-TR" sz="4000" b="1" dirty="0" smtClean="0"/>
              <a:t>	</a:t>
            </a:r>
            <a:r>
              <a:rPr lang="en-US" sz="4000" b="1" u="sng" dirty="0" err="1" smtClean="0"/>
              <a:t>WriteLine</a:t>
            </a:r>
            <a:r>
              <a:rPr lang="tr-TR" sz="4000" b="1" u="sng" dirty="0" smtClean="0"/>
              <a:t>:</a:t>
            </a:r>
            <a:r>
              <a:rPr lang="en-US" sz="4000" dirty="0" smtClean="0"/>
              <a:t/>
            </a:r>
            <a:br>
              <a:rPr lang="en-US" sz="4000" dirty="0" smtClean="0"/>
            </a:br>
            <a:r>
              <a:rPr lang="en-US" sz="4000" dirty="0" err="1" smtClean="0"/>
              <a:t>Metin</a:t>
            </a:r>
            <a:r>
              <a:rPr lang="en-US" sz="4000" dirty="0" smtClean="0"/>
              <a:t> </a:t>
            </a:r>
            <a:r>
              <a:rPr lang="en-US" sz="4000" dirty="0" err="1" smtClean="0"/>
              <a:t>penceresine</a:t>
            </a:r>
            <a:r>
              <a:rPr lang="en-US" sz="4000" dirty="0" smtClean="0"/>
              <a:t> </a:t>
            </a:r>
            <a:r>
              <a:rPr lang="en-US" sz="4000" dirty="0" err="1" smtClean="0"/>
              <a:t>metin</a:t>
            </a:r>
            <a:r>
              <a:rPr lang="en-US" sz="4000" dirty="0" smtClean="0"/>
              <a:t> </a:t>
            </a:r>
            <a:r>
              <a:rPr lang="en-US" sz="4000" dirty="0" err="1" smtClean="0"/>
              <a:t>ya</a:t>
            </a:r>
            <a:r>
              <a:rPr lang="en-US" sz="4000" dirty="0" smtClean="0"/>
              <a:t> </a:t>
            </a:r>
            <a:r>
              <a:rPr lang="en-US" sz="4000" dirty="0" err="1" smtClean="0"/>
              <a:t>da</a:t>
            </a:r>
            <a:r>
              <a:rPr lang="en-US" sz="4000" dirty="0" smtClean="0"/>
              <a:t> </a:t>
            </a:r>
            <a:r>
              <a:rPr lang="en-US" sz="4000" dirty="0" err="1" smtClean="0"/>
              <a:t>sayı</a:t>
            </a:r>
            <a:r>
              <a:rPr lang="en-US" sz="4000" dirty="0" smtClean="0"/>
              <a:t> </a:t>
            </a:r>
            <a:r>
              <a:rPr lang="en-US" sz="4000" dirty="0" err="1" smtClean="0"/>
              <a:t>yazar</a:t>
            </a:r>
            <a:r>
              <a:rPr lang="tr-TR" sz="4000" dirty="0" smtClean="0"/>
              <a:t> ve y</a:t>
            </a:r>
            <a:r>
              <a:rPr lang="en-US" sz="4000" dirty="0" err="1" smtClean="0"/>
              <a:t>eni</a:t>
            </a:r>
            <a:r>
              <a:rPr lang="en-US" sz="4000" dirty="0" smtClean="0"/>
              <a:t> </a:t>
            </a:r>
            <a:r>
              <a:rPr lang="en-US" sz="4000" dirty="0" err="1" smtClean="0"/>
              <a:t>satır</a:t>
            </a:r>
            <a:r>
              <a:rPr lang="en-US" sz="4000" dirty="0" smtClean="0"/>
              <a:t> </a:t>
            </a:r>
            <a:r>
              <a:rPr lang="en-US" sz="4000" dirty="0" err="1" smtClean="0"/>
              <a:t>eklenir</a:t>
            </a:r>
            <a:r>
              <a:rPr lang="en-US" sz="4000" dirty="0" smtClean="0"/>
              <a:t>.</a:t>
            </a:r>
            <a:endParaRPr lang="tr-TR"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irstediting.com/blog/wp-content/uploads/2011/06/punctuation-marks.jpg"/>
          <p:cNvPicPr>
            <a:picLocks noChangeAspect="1" noChangeArrowheads="1"/>
          </p:cNvPicPr>
          <p:nvPr/>
        </p:nvPicPr>
        <p:blipFill>
          <a:blip r:embed="rId2" cstate="print"/>
          <a:srcRect l="4944" t="3828" r="7426" b="2391"/>
          <a:stretch>
            <a:fillRect/>
          </a:stretch>
        </p:blipFill>
        <p:spPr bwMode="auto">
          <a:xfrm>
            <a:off x="4788024" y="1582422"/>
            <a:ext cx="4044204" cy="3358746"/>
          </a:xfrm>
          <a:prstGeom prst="rect">
            <a:avLst/>
          </a:prstGeom>
          <a:noFill/>
        </p:spPr>
      </p:pic>
      <p:sp>
        <p:nvSpPr>
          <p:cNvPr id="2" name="1 Başlık"/>
          <p:cNvSpPr>
            <a:spLocks noGrp="1"/>
          </p:cNvSpPr>
          <p:nvPr>
            <p:ph type="title"/>
          </p:nvPr>
        </p:nvSpPr>
        <p:spPr/>
        <p:txBody>
          <a:bodyPr/>
          <a:lstStyle/>
          <a:p>
            <a:r>
              <a:rPr lang="tr-TR" b="1" dirty="0" smtClean="0"/>
              <a:t>Noktalama İşaretleri</a:t>
            </a:r>
            <a:endParaRPr lang="tr-TR" b="1" dirty="0"/>
          </a:p>
        </p:txBody>
      </p:sp>
      <p:sp>
        <p:nvSpPr>
          <p:cNvPr id="3" name="2 İçerik Yer Tutucusu"/>
          <p:cNvSpPr>
            <a:spLocks noGrp="1"/>
          </p:cNvSpPr>
          <p:nvPr>
            <p:ph sz="quarter" idx="1"/>
          </p:nvPr>
        </p:nvSpPr>
        <p:spPr>
          <a:xfrm>
            <a:off x="457200" y="1219200"/>
            <a:ext cx="4330824" cy="4937760"/>
          </a:xfrm>
        </p:spPr>
        <p:txBody>
          <a:bodyPr>
            <a:normAutofit/>
          </a:bodyPr>
          <a:lstStyle/>
          <a:p>
            <a:endParaRPr lang="tr-TR" dirty="0" smtClean="0"/>
          </a:p>
          <a:p>
            <a:r>
              <a:rPr lang="es-ES" dirty="0" smtClean="0"/>
              <a:t>Tırnak işaretleri, boşluklar ve parantezler gibi noktalama işaretleri, bir bilgisayar programında son derece önemlidirler. </a:t>
            </a:r>
            <a:endParaRPr lang="tr-TR" dirty="0" smtClean="0"/>
          </a:p>
          <a:p>
            <a:r>
              <a:rPr lang="es-ES" dirty="0" smtClean="0"/>
              <a:t>Yerlerine ve adetlerine bağlı olarak, ifade edilen anlamı değiştirebilirler. </a:t>
            </a:r>
            <a:endParaRPr lang="tr-TR"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İkinci Programımız</a:t>
            </a:r>
            <a:endParaRPr lang="tr-TR" dirty="0"/>
          </a:p>
        </p:txBody>
      </p:sp>
      <p:sp>
        <p:nvSpPr>
          <p:cNvPr id="3" name="2 İçerik Yer Tutucusu"/>
          <p:cNvSpPr>
            <a:spLocks noGrp="1"/>
          </p:cNvSpPr>
          <p:nvPr>
            <p:ph sz="quarter" idx="1"/>
          </p:nvPr>
        </p:nvSpPr>
        <p:spPr>
          <a:xfrm>
            <a:off x="457200" y="1219200"/>
            <a:ext cx="8229600" cy="2065784"/>
          </a:xfrm>
        </p:spPr>
        <p:txBody>
          <a:bodyPr>
            <a:normAutofit/>
          </a:bodyPr>
          <a:lstStyle/>
          <a:p>
            <a:r>
              <a:rPr lang="tr-TR" dirty="0" smtClean="0"/>
              <a:t>Artık ilk programımızı anladığınıza göre, buna bazı renkler ekleyerek daha süslü hale getirelim.</a:t>
            </a:r>
          </a:p>
        </p:txBody>
      </p:sp>
      <p:pic>
        <p:nvPicPr>
          <p:cNvPr id="4" name="Picture 9"/>
          <p:cNvPicPr/>
          <p:nvPr/>
        </p:nvPicPr>
        <p:blipFill>
          <a:blip r:embed="rId3" cstate="print"/>
          <a:srcRect r="50752" b="56198"/>
          <a:stretch>
            <a:fillRect/>
          </a:stretch>
        </p:blipFill>
        <p:spPr bwMode="auto">
          <a:xfrm>
            <a:off x="395536" y="2177247"/>
            <a:ext cx="8280920" cy="45641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İkinci Programımız</a:t>
            </a:r>
            <a:endParaRPr lang="tr-TR" dirty="0"/>
          </a:p>
        </p:txBody>
      </p:sp>
      <p:sp>
        <p:nvSpPr>
          <p:cNvPr id="3" name="2 İçerik Yer Tutucusu"/>
          <p:cNvSpPr>
            <a:spLocks noGrp="1"/>
          </p:cNvSpPr>
          <p:nvPr>
            <p:ph sz="quarter" idx="1"/>
          </p:nvPr>
        </p:nvSpPr>
        <p:spPr/>
        <p:txBody>
          <a:bodyPr/>
          <a:lstStyle/>
          <a:p>
            <a:r>
              <a:rPr lang="tr-TR" dirty="0" smtClean="0"/>
              <a:t>Bu programı çalıştırdığınızda, </a:t>
            </a:r>
            <a:r>
              <a:rPr lang="tr-TR" dirty="0" err="1" smtClean="0"/>
              <a:t>TextWindow’un</a:t>
            </a:r>
            <a:r>
              <a:rPr lang="tr-TR" dirty="0" smtClean="0"/>
              <a:t> yine “Merhaba Dünya” sözcük grubunu yazdığını göreceksiniz, ancak bu kez sarı renkte yazar.</a:t>
            </a:r>
          </a:p>
          <a:p>
            <a:endParaRPr lang="tr-TR" dirty="0"/>
          </a:p>
        </p:txBody>
      </p:sp>
      <p:pic>
        <p:nvPicPr>
          <p:cNvPr id="4" name="Picture 12"/>
          <p:cNvPicPr/>
          <p:nvPr/>
        </p:nvPicPr>
        <p:blipFill>
          <a:blip r:embed="rId2" cstate="print"/>
          <a:srcRect/>
          <a:stretch>
            <a:fillRect/>
          </a:stretch>
        </p:blipFill>
        <p:spPr bwMode="auto">
          <a:xfrm>
            <a:off x="121359" y="3501008"/>
            <a:ext cx="8882079" cy="18075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395536" y="2060848"/>
            <a:ext cx="6696744" cy="3888432"/>
          </a:xfrm>
        </p:spPr>
        <p:txBody>
          <a:bodyPr>
            <a:normAutofit/>
          </a:bodyPr>
          <a:lstStyle/>
          <a:p>
            <a:pPr>
              <a:buNone/>
            </a:pPr>
            <a:r>
              <a:rPr lang="tr-TR" sz="3600" b="1" dirty="0" smtClean="0"/>
              <a:t>	</a:t>
            </a:r>
            <a:r>
              <a:rPr lang="tr-TR" sz="3600" b="1" u="sng" dirty="0" smtClean="0"/>
              <a:t>Örnek: </a:t>
            </a:r>
            <a:r>
              <a:rPr lang="tr-TR" sz="3200" dirty="0" smtClean="0"/>
              <a:t>Ekrana sarı renkte “Merhaba Dünya” yazdırmak için aşağıdaki programı yazarız.</a:t>
            </a:r>
            <a:endParaRPr lang="tr-TR" dirty="0" smtClean="0"/>
          </a:p>
          <a:p>
            <a:pPr>
              <a:buNone/>
            </a:pPr>
            <a:endParaRPr lang="tr-TR" dirty="0" smtClean="0"/>
          </a:p>
          <a:p>
            <a:pPr>
              <a:buNone/>
            </a:pPr>
            <a:r>
              <a:rPr lang="tr-TR" sz="2400" dirty="0" err="1" smtClean="0">
                <a:latin typeface="Consolas" pitchFamily="49" charset="0"/>
              </a:rPr>
              <a:t>TextWindow</a:t>
            </a:r>
            <a:r>
              <a:rPr lang="tr-TR" sz="2400" dirty="0" smtClean="0">
                <a:latin typeface="Consolas" pitchFamily="49" charset="0"/>
              </a:rPr>
              <a:t>.</a:t>
            </a:r>
            <a:r>
              <a:rPr lang="tr-TR" sz="2400" dirty="0" err="1" smtClean="0">
                <a:latin typeface="Consolas" pitchFamily="49" charset="0"/>
              </a:rPr>
              <a:t>ForegroundColor</a:t>
            </a:r>
            <a:r>
              <a:rPr lang="tr-TR" sz="2400" dirty="0" smtClean="0">
                <a:latin typeface="Consolas" pitchFamily="49" charset="0"/>
              </a:rPr>
              <a:t> = "</a:t>
            </a:r>
            <a:r>
              <a:rPr lang="tr-TR" sz="2400" dirty="0" err="1" smtClean="0">
                <a:latin typeface="Consolas" pitchFamily="49" charset="0"/>
              </a:rPr>
              <a:t>Yellow</a:t>
            </a:r>
            <a:r>
              <a:rPr lang="tr-TR" sz="2400" dirty="0" smtClean="0">
                <a:latin typeface="Consolas" pitchFamily="49" charset="0"/>
              </a:rPr>
              <a:t>"</a:t>
            </a:r>
          </a:p>
          <a:p>
            <a:pPr>
              <a:buNone/>
            </a:pPr>
            <a:r>
              <a:rPr lang="tr-TR" sz="2400" dirty="0" err="1" smtClean="0">
                <a:latin typeface="Consolas" pitchFamily="49" charset="0"/>
              </a:rPr>
              <a:t>TextWindow</a:t>
            </a:r>
            <a:r>
              <a:rPr lang="tr-TR" sz="2400" dirty="0" smtClean="0">
                <a:latin typeface="Consolas" pitchFamily="49" charset="0"/>
              </a:rPr>
              <a:t>.</a:t>
            </a:r>
            <a:r>
              <a:rPr lang="tr-TR" sz="2400" dirty="0" err="1" smtClean="0">
                <a:latin typeface="Consolas" pitchFamily="49" charset="0"/>
              </a:rPr>
              <a:t>WriteLine</a:t>
            </a:r>
            <a:r>
              <a:rPr lang="tr-TR" sz="2400" dirty="0" smtClean="0">
                <a:latin typeface="Consolas" pitchFamily="49" charset="0"/>
              </a:rPr>
              <a:t>("Merhaba Dünya")</a:t>
            </a:r>
          </a:p>
          <a:p>
            <a:pPr>
              <a:buNone/>
            </a:pPr>
            <a:endParaRPr lang="tr-TR"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ForegroundColor</a:t>
            </a:r>
            <a:endParaRPr lang="tr-TR" b="1" dirty="0"/>
          </a:p>
        </p:txBody>
      </p:sp>
      <p:sp>
        <p:nvSpPr>
          <p:cNvPr id="3" name="2 İçerik Yer Tutucusu"/>
          <p:cNvSpPr>
            <a:spLocks noGrp="1"/>
          </p:cNvSpPr>
          <p:nvPr>
            <p:ph sz="quarter" idx="1"/>
          </p:nvPr>
        </p:nvSpPr>
        <p:spPr>
          <a:xfrm>
            <a:off x="457200" y="1219200"/>
            <a:ext cx="4474840" cy="5090120"/>
          </a:xfrm>
        </p:spPr>
        <p:txBody>
          <a:bodyPr>
            <a:normAutofit/>
          </a:bodyPr>
          <a:lstStyle/>
          <a:p>
            <a:endParaRPr lang="tr-TR" dirty="0" smtClean="0"/>
          </a:p>
          <a:p>
            <a:r>
              <a:rPr lang="en-US" sz="2800" dirty="0" err="1" smtClean="0"/>
              <a:t>Metnin</a:t>
            </a:r>
            <a:r>
              <a:rPr lang="en-US" sz="2800" dirty="0" smtClean="0"/>
              <a:t> </a:t>
            </a:r>
            <a:r>
              <a:rPr lang="en-US" sz="2800" dirty="0" err="1" smtClean="0"/>
              <a:t>çıktı</a:t>
            </a:r>
            <a:r>
              <a:rPr lang="en-US" sz="2800" dirty="0" smtClean="0"/>
              <a:t> </a:t>
            </a:r>
            <a:r>
              <a:rPr lang="en-US" sz="2800" dirty="0" err="1" smtClean="0"/>
              <a:t>olarak</a:t>
            </a:r>
            <a:r>
              <a:rPr lang="en-US" sz="2800" dirty="0" smtClean="0"/>
              <a:t> </a:t>
            </a:r>
            <a:r>
              <a:rPr lang="en-US" sz="2800" dirty="0" err="1" smtClean="0"/>
              <a:t>metin</a:t>
            </a:r>
            <a:r>
              <a:rPr lang="en-US" sz="2800" dirty="0" smtClean="0"/>
              <a:t> </a:t>
            </a:r>
            <a:r>
              <a:rPr lang="en-US" sz="2800" dirty="0" err="1" smtClean="0"/>
              <a:t>penceresinde</a:t>
            </a:r>
            <a:r>
              <a:rPr lang="en-US" sz="2800" dirty="0" smtClean="0"/>
              <a:t> </a:t>
            </a:r>
            <a:r>
              <a:rPr lang="en-US" sz="2800" dirty="0" err="1" smtClean="0"/>
              <a:t>görünecek</a:t>
            </a:r>
            <a:r>
              <a:rPr lang="en-US" sz="2800" dirty="0" smtClean="0"/>
              <a:t> </a:t>
            </a:r>
            <a:r>
              <a:rPr lang="tr-TR" sz="2800" dirty="0" smtClean="0"/>
              <a:t>rengini</a:t>
            </a:r>
            <a:r>
              <a:rPr lang="en-US" sz="2800" dirty="0" smtClean="0"/>
              <a:t> </a:t>
            </a:r>
            <a:r>
              <a:rPr lang="en-US" sz="2800" dirty="0" err="1" smtClean="0"/>
              <a:t>belirtir</a:t>
            </a:r>
            <a:r>
              <a:rPr lang="tr-TR" sz="2800" dirty="0" smtClean="0"/>
              <a:t>.</a:t>
            </a:r>
            <a:r>
              <a:rPr lang="en-US" sz="2800" dirty="0" smtClean="0"/>
              <a:t> </a:t>
            </a:r>
            <a:endParaRPr lang="tr-TR" sz="2800" dirty="0" smtClean="0"/>
          </a:p>
          <a:p>
            <a:r>
              <a:rPr lang="tr-TR" dirty="0" err="1" smtClean="0">
                <a:latin typeface="Consolas" pitchFamily="49" charset="0"/>
              </a:rPr>
              <a:t>ForegroundColor</a:t>
            </a:r>
            <a:r>
              <a:rPr lang="tr-TR" dirty="0" smtClean="0">
                <a:latin typeface="Consolas" pitchFamily="49" charset="0"/>
              </a:rPr>
              <a:t>,</a:t>
            </a:r>
            <a:r>
              <a:rPr lang="tr-TR" dirty="0" smtClean="0"/>
              <a:t> herhangi bir paranteze ihtiyaç duymaz. Onun yerine, bunu bir </a:t>
            </a:r>
            <a:r>
              <a:rPr lang="tr-TR" i="1" dirty="0" smtClean="0"/>
              <a:t>eşittir</a:t>
            </a:r>
            <a:r>
              <a:rPr lang="tr-TR" dirty="0" smtClean="0"/>
              <a:t> sembolü ve bir kelime takip eder. </a:t>
            </a:r>
          </a:p>
        </p:txBody>
      </p:sp>
      <p:pic>
        <p:nvPicPr>
          <p:cNvPr id="14338" name="Picture 2" descr="http://pam-ball.com/store/images/alphabet_background_small_and_capital_letters.gif"/>
          <p:cNvPicPr>
            <a:picLocks noChangeAspect="1" noChangeArrowheads="1"/>
          </p:cNvPicPr>
          <p:nvPr/>
        </p:nvPicPr>
        <p:blipFill>
          <a:blip r:embed="rId2" cstate="print"/>
          <a:srcRect/>
          <a:stretch>
            <a:fillRect/>
          </a:stretch>
        </p:blipFill>
        <p:spPr bwMode="auto">
          <a:xfrm>
            <a:off x="5148064" y="1628800"/>
            <a:ext cx="3744416" cy="374441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115616" y="1844824"/>
            <a:ext cx="5328592" cy="3888432"/>
          </a:xfrm>
        </p:spPr>
        <p:txBody>
          <a:bodyPr>
            <a:normAutofit/>
          </a:bodyPr>
          <a:lstStyle/>
          <a:p>
            <a:pPr>
              <a:buNone/>
            </a:pPr>
            <a:r>
              <a:rPr lang="tr-TR" sz="4000" b="1" dirty="0" smtClean="0"/>
              <a:t>	</a:t>
            </a:r>
            <a:r>
              <a:rPr lang="en-US" sz="4000" b="1" u="sng" dirty="0" err="1" smtClean="0"/>
              <a:t>ForegroundColor</a:t>
            </a:r>
            <a:r>
              <a:rPr lang="tr-TR" sz="4000" b="1" u="sng" dirty="0" smtClean="0"/>
              <a:t>:</a:t>
            </a:r>
            <a:r>
              <a:rPr lang="en-US" sz="4000" u="sng" dirty="0" smtClean="0"/>
              <a:t/>
            </a:r>
            <a:br>
              <a:rPr lang="en-US" sz="4000" u="sng" dirty="0" smtClean="0"/>
            </a:br>
            <a:r>
              <a:rPr lang="tr-TR" sz="4000" dirty="0" smtClean="0"/>
              <a:t>M</a:t>
            </a:r>
            <a:r>
              <a:rPr lang="en-US" sz="4000" dirty="0" err="1" smtClean="0"/>
              <a:t>etin</a:t>
            </a:r>
            <a:r>
              <a:rPr lang="en-US" sz="4000" dirty="0" smtClean="0"/>
              <a:t> </a:t>
            </a:r>
            <a:r>
              <a:rPr lang="en-US" sz="4000" dirty="0" err="1" smtClean="0"/>
              <a:t>penceresinde</a:t>
            </a:r>
            <a:r>
              <a:rPr lang="en-US" sz="4000" dirty="0" smtClean="0"/>
              <a:t> </a:t>
            </a:r>
            <a:r>
              <a:rPr lang="en-US" sz="4000" dirty="0" err="1" smtClean="0"/>
              <a:t>görünecek</a:t>
            </a:r>
            <a:r>
              <a:rPr lang="tr-TR" sz="4000" dirty="0" smtClean="0"/>
              <a:t> yazının</a:t>
            </a:r>
            <a:r>
              <a:rPr lang="en-US" sz="4000" dirty="0" smtClean="0"/>
              <a:t> </a:t>
            </a:r>
            <a:r>
              <a:rPr lang="tr-TR" sz="4000" dirty="0" smtClean="0"/>
              <a:t>rengini</a:t>
            </a:r>
            <a:r>
              <a:rPr lang="en-US" sz="4000" dirty="0" smtClean="0"/>
              <a:t> </a:t>
            </a:r>
            <a:r>
              <a:rPr lang="en-US" sz="4000" dirty="0" err="1" smtClean="0"/>
              <a:t>belirtir</a:t>
            </a:r>
            <a:r>
              <a:rPr lang="en-US" sz="4000" dirty="0" smtClean="0"/>
              <a:t>.</a:t>
            </a:r>
            <a:endParaRPr lang="tr-TR" sz="4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Yuvarlatılmış Dikdörtgen"/>
          <p:cNvSpPr/>
          <p:nvPr/>
        </p:nvSpPr>
        <p:spPr>
          <a:xfrm>
            <a:off x="467544" y="2708920"/>
            <a:ext cx="7704856" cy="3600400"/>
          </a:xfrm>
          <a:prstGeom prst="roundRect">
            <a:avLst/>
          </a:prstGeom>
          <a:gradFill flip="none" rotWithShape="1">
            <a:gsLst>
              <a:gs pos="0">
                <a:srgbClr val="000000"/>
              </a:gs>
              <a:gs pos="20000">
                <a:srgbClr val="000040"/>
              </a:gs>
              <a:gs pos="50000">
                <a:srgbClr val="400040"/>
              </a:gs>
              <a:gs pos="75000">
                <a:srgbClr val="8F0040"/>
              </a:gs>
              <a:gs pos="89999">
                <a:srgbClr val="F27300"/>
              </a:gs>
              <a:gs pos="100000">
                <a:srgbClr val="FFBF00"/>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 name="1 Başlık"/>
          <p:cNvSpPr>
            <a:spLocks noGrp="1"/>
          </p:cNvSpPr>
          <p:nvPr>
            <p:ph type="title"/>
          </p:nvPr>
        </p:nvSpPr>
        <p:spPr/>
        <p:txBody>
          <a:bodyPr/>
          <a:lstStyle/>
          <a:p>
            <a:r>
              <a:rPr lang="tr-TR" b="1" dirty="0" err="1" smtClean="0"/>
              <a:t>ForegroundColor</a:t>
            </a:r>
            <a:endParaRPr lang="tr-TR" b="1" dirty="0"/>
          </a:p>
        </p:txBody>
      </p:sp>
      <p:sp>
        <p:nvSpPr>
          <p:cNvPr id="3" name="2 İçerik Yer Tutucusu"/>
          <p:cNvSpPr>
            <a:spLocks noGrp="1"/>
          </p:cNvSpPr>
          <p:nvPr>
            <p:ph sz="quarter" idx="1"/>
          </p:nvPr>
        </p:nvSpPr>
        <p:spPr/>
        <p:txBody>
          <a:bodyPr>
            <a:normAutofit/>
          </a:bodyPr>
          <a:lstStyle/>
          <a:p>
            <a:r>
              <a:rPr lang="tr-TR" dirty="0" smtClean="0"/>
              <a:t>İşte, </a:t>
            </a:r>
            <a:r>
              <a:rPr lang="tr-TR" dirty="0" err="1" smtClean="0"/>
              <a:t>ForegroundColor</a:t>
            </a:r>
            <a:r>
              <a:rPr lang="tr-TR" dirty="0" smtClean="0"/>
              <a:t> özelliği için geçerli olan değerlerin bir listesi. “</a:t>
            </a:r>
            <a:r>
              <a:rPr lang="tr-TR" dirty="0" err="1" smtClean="0"/>
              <a:t>Yellow”u</a:t>
            </a:r>
            <a:r>
              <a:rPr lang="tr-TR" dirty="0" smtClean="0"/>
              <a:t> bunlardan birisiyle değiştirmeyi deneyin ve sonuçları görün. Tırnak işaretlerini unutmayın.</a:t>
            </a:r>
          </a:p>
          <a:p>
            <a:pPr>
              <a:buNone/>
            </a:pPr>
            <a:r>
              <a:rPr lang="tr-TR" dirty="0" smtClean="0"/>
              <a:t>	</a:t>
            </a:r>
          </a:p>
          <a:p>
            <a:pPr>
              <a:buNone/>
            </a:pPr>
            <a:r>
              <a:rPr lang="tr-TR" b="1" dirty="0" smtClean="0"/>
              <a:t>	</a:t>
            </a:r>
            <a:r>
              <a:rPr lang="tr-TR" sz="2800" b="1" dirty="0" err="1" smtClean="0"/>
              <a:t>Black</a:t>
            </a:r>
            <a:r>
              <a:rPr lang="tr-TR" sz="2800" b="1" dirty="0" smtClean="0"/>
              <a:t>		</a:t>
            </a:r>
            <a:r>
              <a:rPr lang="tr-TR" sz="2800" b="1" dirty="0" err="1" smtClean="0">
                <a:solidFill>
                  <a:srgbClr val="0000FF"/>
                </a:solidFill>
              </a:rPr>
              <a:t>Blue</a:t>
            </a:r>
            <a:r>
              <a:rPr lang="tr-TR" sz="2800" b="1" dirty="0" smtClean="0"/>
              <a:t>			</a:t>
            </a:r>
            <a:r>
              <a:rPr lang="tr-TR" sz="2800" b="1" dirty="0" err="1" smtClean="0">
                <a:solidFill>
                  <a:srgbClr val="33CCCC"/>
                </a:solidFill>
              </a:rPr>
              <a:t>Cyan</a:t>
            </a:r>
            <a:endParaRPr lang="tr-TR" sz="2800" b="1" dirty="0" smtClean="0">
              <a:solidFill>
                <a:srgbClr val="33CCCC"/>
              </a:solidFill>
            </a:endParaRPr>
          </a:p>
          <a:p>
            <a:pPr>
              <a:buNone/>
            </a:pPr>
            <a:r>
              <a:rPr lang="tr-TR" sz="2800" b="1" dirty="0" smtClean="0"/>
              <a:t>	</a:t>
            </a:r>
            <a:r>
              <a:rPr lang="tr-TR" sz="2800" b="1" dirty="0" err="1" smtClean="0">
                <a:solidFill>
                  <a:schemeClr val="bg1">
                    <a:lumMod val="75000"/>
                  </a:schemeClr>
                </a:solidFill>
              </a:rPr>
              <a:t>Gray</a:t>
            </a:r>
            <a:r>
              <a:rPr lang="tr-TR" sz="2800" b="1" dirty="0" smtClean="0"/>
              <a:t>		</a:t>
            </a:r>
            <a:r>
              <a:rPr lang="tr-TR" sz="2800" b="1" dirty="0" err="1" smtClean="0">
                <a:solidFill>
                  <a:srgbClr val="66FF33"/>
                </a:solidFill>
              </a:rPr>
              <a:t>Green</a:t>
            </a:r>
            <a:r>
              <a:rPr lang="tr-TR" sz="2800" b="1" dirty="0" smtClean="0"/>
              <a:t>		</a:t>
            </a:r>
            <a:r>
              <a:rPr lang="tr-TR" sz="2800" b="1" dirty="0" err="1" smtClean="0">
                <a:solidFill>
                  <a:srgbClr val="FF33CC"/>
                </a:solidFill>
              </a:rPr>
              <a:t>Magenta</a:t>
            </a:r>
            <a:endParaRPr lang="tr-TR" sz="2800" b="1" dirty="0" smtClean="0">
              <a:solidFill>
                <a:srgbClr val="FF33CC"/>
              </a:solidFill>
            </a:endParaRPr>
          </a:p>
          <a:p>
            <a:pPr>
              <a:buNone/>
            </a:pPr>
            <a:r>
              <a:rPr lang="tr-TR" sz="2800" b="1" dirty="0" smtClean="0"/>
              <a:t>	</a:t>
            </a:r>
            <a:r>
              <a:rPr lang="tr-TR" sz="2800" b="1" dirty="0" err="1" smtClean="0">
                <a:solidFill>
                  <a:srgbClr val="FF0000"/>
                </a:solidFill>
              </a:rPr>
              <a:t>Red</a:t>
            </a:r>
            <a:r>
              <a:rPr lang="tr-TR" sz="2800" b="1" dirty="0" smtClean="0"/>
              <a:t>		</a:t>
            </a:r>
            <a:r>
              <a:rPr lang="tr-TR" sz="2800" b="1" dirty="0" err="1" smtClean="0">
                <a:solidFill>
                  <a:schemeClr val="bg1"/>
                </a:solidFill>
              </a:rPr>
              <a:t>White</a:t>
            </a:r>
            <a:r>
              <a:rPr lang="tr-TR" sz="2800" b="1" dirty="0" smtClean="0"/>
              <a:t>		</a:t>
            </a:r>
            <a:r>
              <a:rPr lang="tr-TR" sz="2800" b="1" dirty="0" err="1" smtClean="0">
                <a:solidFill>
                  <a:srgbClr val="FFFF00"/>
                </a:solidFill>
              </a:rPr>
              <a:t>Yellow</a:t>
            </a:r>
            <a:endParaRPr lang="tr-TR" sz="2800" b="1" dirty="0" smtClean="0">
              <a:solidFill>
                <a:srgbClr val="FFFF00"/>
              </a:solidFill>
            </a:endParaRPr>
          </a:p>
          <a:p>
            <a:pPr>
              <a:buNone/>
            </a:pPr>
            <a:r>
              <a:rPr lang="tr-TR" sz="2800" b="1" dirty="0" smtClean="0"/>
              <a:t>	</a:t>
            </a:r>
            <a:r>
              <a:rPr lang="tr-TR" sz="2800" b="1" dirty="0" err="1" smtClean="0">
                <a:solidFill>
                  <a:srgbClr val="000099"/>
                </a:solidFill>
              </a:rPr>
              <a:t>DarkBlue</a:t>
            </a:r>
            <a:r>
              <a:rPr lang="tr-TR" sz="2800" b="1" dirty="0" smtClean="0"/>
              <a:t>	</a:t>
            </a:r>
            <a:r>
              <a:rPr lang="tr-TR" sz="2800" b="1" dirty="0" err="1" smtClean="0">
                <a:solidFill>
                  <a:srgbClr val="009999"/>
                </a:solidFill>
              </a:rPr>
              <a:t>DarkCyan</a:t>
            </a:r>
            <a:r>
              <a:rPr lang="tr-TR" sz="2800" b="1" dirty="0" smtClean="0"/>
              <a:t>		</a:t>
            </a:r>
            <a:r>
              <a:rPr lang="tr-TR" sz="2800" b="1" dirty="0" err="1" smtClean="0">
                <a:solidFill>
                  <a:schemeClr val="accent1">
                    <a:lumMod val="75000"/>
                  </a:schemeClr>
                </a:solidFill>
              </a:rPr>
              <a:t>DarkGray</a:t>
            </a:r>
            <a:endParaRPr lang="tr-TR" sz="2800" b="1" dirty="0" smtClean="0">
              <a:solidFill>
                <a:schemeClr val="accent1">
                  <a:lumMod val="75000"/>
                </a:schemeClr>
              </a:solidFill>
            </a:endParaRPr>
          </a:p>
          <a:p>
            <a:pPr>
              <a:buNone/>
            </a:pPr>
            <a:r>
              <a:rPr lang="tr-TR" sz="2800" b="1" dirty="0" smtClean="0"/>
              <a:t>	</a:t>
            </a:r>
            <a:r>
              <a:rPr lang="tr-TR" sz="2800" b="1" dirty="0" err="1" smtClean="0">
                <a:solidFill>
                  <a:srgbClr val="009900"/>
                </a:solidFill>
              </a:rPr>
              <a:t>DarkGreen</a:t>
            </a:r>
            <a:r>
              <a:rPr lang="tr-TR" sz="2800" b="1" dirty="0" smtClean="0"/>
              <a:t>	</a:t>
            </a:r>
            <a:r>
              <a:rPr lang="tr-TR" sz="2800" b="1" dirty="0" err="1" smtClean="0">
                <a:solidFill>
                  <a:srgbClr val="990099"/>
                </a:solidFill>
              </a:rPr>
              <a:t>DarkMagenta</a:t>
            </a:r>
            <a:r>
              <a:rPr lang="tr-TR" sz="2800" b="1" dirty="0" smtClean="0"/>
              <a:t>	</a:t>
            </a:r>
            <a:r>
              <a:rPr lang="tr-TR" sz="2800" b="1" dirty="0" err="1" smtClean="0">
                <a:solidFill>
                  <a:srgbClr val="800000"/>
                </a:solidFill>
              </a:rPr>
              <a:t>DarkRed</a:t>
            </a:r>
            <a:endParaRPr lang="tr-TR" sz="2800" b="1" dirty="0" smtClean="0">
              <a:solidFill>
                <a:srgbClr val="800000"/>
              </a:solidFill>
            </a:endParaRPr>
          </a:p>
          <a:p>
            <a:pPr>
              <a:buNone/>
            </a:pPr>
            <a:r>
              <a:rPr lang="tr-TR" sz="2800" b="1" dirty="0" smtClean="0">
                <a:solidFill>
                  <a:srgbClr val="CCCC00"/>
                </a:solidFill>
              </a:rPr>
              <a:t>	</a:t>
            </a:r>
            <a:r>
              <a:rPr lang="tr-TR" sz="2800" b="1" dirty="0" err="1" smtClean="0">
                <a:solidFill>
                  <a:srgbClr val="CCCC00"/>
                </a:solidFill>
              </a:rPr>
              <a:t>DarkYellow</a:t>
            </a:r>
            <a:endParaRPr lang="tr-TR" sz="2800" b="1" dirty="0" smtClean="0">
              <a:solidFill>
                <a:srgbClr val="CCCC00"/>
              </a:solidFill>
            </a:endParaRPr>
          </a:p>
        </p:txBody>
      </p:sp>
      <p:sp>
        <p:nvSpPr>
          <p:cNvPr id="6" name="5 Dikdörtgen"/>
          <p:cNvSpPr/>
          <p:nvPr/>
        </p:nvSpPr>
        <p:spPr>
          <a:xfrm>
            <a:off x="2051720" y="6309320"/>
            <a:ext cx="5040560" cy="523220"/>
          </a:xfrm>
          <a:prstGeom prst="rect">
            <a:avLst/>
          </a:prstGeom>
          <a:noFill/>
        </p:spPr>
        <p:txBody>
          <a:bodyPr wrap="square" lIns="91440" tIns="45720" rIns="91440" bIns="45720">
            <a:spAutoFit/>
          </a:bodyPr>
          <a:lstStyle/>
          <a:p>
            <a:pPr algn="ct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Diğer renkler için </a:t>
            </a:r>
            <a:r>
              <a:rPr lang="tr-TR"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hlinkClick r:id="rId2" action="ppaction://hlinksldjump"/>
              </a:rPr>
              <a:t>tıklayın</a:t>
            </a:r>
            <a:endParaRPr lang="tr-TR"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
          <p:cNvGrpSpPr/>
          <p:nvPr/>
        </p:nvGrpSpPr>
        <p:grpSpPr>
          <a:xfrm>
            <a:off x="208084" y="-13847"/>
            <a:ext cx="8935916" cy="6871157"/>
            <a:chOff x="208084" y="-13847"/>
            <a:chExt cx="8935916" cy="6871157"/>
          </a:xfrm>
        </p:grpSpPr>
        <p:pic>
          <p:nvPicPr>
            <p:cNvPr id="7" name="6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8" name="7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4" name="3 Dikdörtgen"/>
          <p:cNvSpPr/>
          <p:nvPr/>
        </p:nvSpPr>
        <p:spPr>
          <a:xfrm>
            <a:off x="683568" y="1988840"/>
            <a:ext cx="5184576" cy="4176464"/>
          </a:xfrm>
          <a:prstGeom prst="rect">
            <a:avLst/>
          </a:prstGeom>
          <a:gradFill>
            <a:gsLst>
              <a:gs pos="0">
                <a:srgbClr val="000000"/>
              </a:gs>
              <a:gs pos="20000">
                <a:srgbClr val="000040"/>
              </a:gs>
              <a:gs pos="50000">
                <a:srgbClr val="400040"/>
              </a:gs>
              <a:gs pos="75000">
                <a:srgbClr val="8F0040"/>
              </a:gs>
              <a:gs pos="89999">
                <a:srgbClr val="F27300"/>
              </a:gs>
              <a:gs pos="100000">
                <a:srgbClr val="FFBF00"/>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2 İçerik Yer Tutucusu"/>
          <p:cNvSpPr>
            <a:spLocks noGrp="1"/>
          </p:cNvSpPr>
          <p:nvPr>
            <p:ph sz="quarter" idx="1"/>
          </p:nvPr>
        </p:nvSpPr>
        <p:spPr>
          <a:xfrm>
            <a:off x="539552" y="836712"/>
            <a:ext cx="6696744" cy="5328592"/>
          </a:xfrm>
        </p:spPr>
        <p:txBody>
          <a:bodyPr>
            <a:normAutofit/>
          </a:bodyPr>
          <a:lstStyle/>
          <a:p>
            <a:pPr>
              <a:buNone/>
            </a:pPr>
            <a:r>
              <a:rPr lang="tr-TR" sz="3600" b="1" dirty="0" smtClean="0"/>
              <a:t>	</a:t>
            </a:r>
            <a:r>
              <a:rPr lang="tr-TR" sz="3600" b="1" dirty="0" err="1" smtClean="0"/>
              <a:t>ForegroundColor</a:t>
            </a:r>
            <a:r>
              <a:rPr lang="tr-TR" sz="3600" b="1" dirty="0" smtClean="0"/>
              <a:t> için kullanılan renkler:</a:t>
            </a:r>
          </a:p>
          <a:p>
            <a:pPr>
              <a:buNone/>
            </a:pPr>
            <a:r>
              <a:rPr lang="tr-TR" sz="2800" b="1" dirty="0" smtClean="0"/>
              <a:t>	</a:t>
            </a:r>
            <a:r>
              <a:rPr lang="tr-TR" sz="2800" b="1" dirty="0" err="1" smtClean="0"/>
              <a:t>Black</a:t>
            </a:r>
            <a:r>
              <a:rPr lang="tr-TR" sz="2800" b="1" dirty="0" smtClean="0"/>
              <a:t>		</a:t>
            </a:r>
            <a:r>
              <a:rPr lang="tr-TR" sz="2800" b="1" dirty="0" err="1" smtClean="0">
                <a:solidFill>
                  <a:srgbClr val="0000FF"/>
                </a:solidFill>
              </a:rPr>
              <a:t>Blue</a:t>
            </a:r>
            <a:r>
              <a:rPr lang="tr-TR" sz="2800" b="1" dirty="0" smtClean="0"/>
              <a:t>		</a:t>
            </a:r>
          </a:p>
          <a:p>
            <a:pPr>
              <a:buNone/>
            </a:pPr>
            <a:r>
              <a:rPr lang="tr-TR" sz="2800" b="1" dirty="0" smtClean="0">
                <a:solidFill>
                  <a:srgbClr val="33CCCC"/>
                </a:solidFill>
              </a:rPr>
              <a:t>	</a:t>
            </a:r>
            <a:r>
              <a:rPr lang="tr-TR" sz="2800" b="1" dirty="0" err="1" smtClean="0">
                <a:solidFill>
                  <a:srgbClr val="33CCCC"/>
                </a:solidFill>
              </a:rPr>
              <a:t>Cyan</a:t>
            </a:r>
            <a:r>
              <a:rPr lang="tr-TR" sz="2800" b="1" dirty="0" smtClean="0">
                <a:solidFill>
                  <a:srgbClr val="33CCCC"/>
                </a:solidFill>
              </a:rPr>
              <a:t>	</a:t>
            </a:r>
            <a:r>
              <a:rPr lang="tr-TR" sz="2800" b="1" dirty="0" smtClean="0"/>
              <a:t>	</a:t>
            </a:r>
            <a:r>
              <a:rPr lang="tr-TR" sz="2800" b="1" dirty="0" err="1" smtClean="0">
                <a:solidFill>
                  <a:schemeClr val="bg1">
                    <a:lumMod val="75000"/>
                  </a:schemeClr>
                </a:solidFill>
              </a:rPr>
              <a:t>Gray</a:t>
            </a:r>
            <a:r>
              <a:rPr lang="tr-TR" sz="2800" b="1" dirty="0" smtClean="0"/>
              <a:t>		</a:t>
            </a:r>
          </a:p>
          <a:p>
            <a:pPr>
              <a:buNone/>
            </a:pPr>
            <a:r>
              <a:rPr lang="tr-TR" sz="2800" b="1" dirty="0" smtClean="0">
                <a:solidFill>
                  <a:srgbClr val="66FF33"/>
                </a:solidFill>
              </a:rPr>
              <a:t>	</a:t>
            </a:r>
            <a:r>
              <a:rPr lang="tr-TR" sz="2800" b="1" dirty="0" err="1" smtClean="0">
                <a:solidFill>
                  <a:srgbClr val="66FF33"/>
                </a:solidFill>
              </a:rPr>
              <a:t>Green</a:t>
            </a:r>
            <a:r>
              <a:rPr lang="tr-TR" sz="2800" b="1" dirty="0" smtClean="0"/>
              <a:t>		</a:t>
            </a:r>
            <a:r>
              <a:rPr lang="tr-TR" sz="2800" b="1" dirty="0" err="1" smtClean="0">
                <a:solidFill>
                  <a:srgbClr val="FF33CC"/>
                </a:solidFill>
              </a:rPr>
              <a:t>Magenta</a:t>
            </a:r>
            <a:endParaRPr lang="tr-TR" sz="2800" b="1" dirty="0" smtClean="0">
              <a:solidFill>
                <a:srgbClr val="FF33CC"/>
              </a:solidFill>
            </a:endParaRPr>
          </a:p>
          <a:p>
            <a:pPr>
              <a:buNone/>
            </a:pPr>
            <a:r>
              <a:rPr lang="tr-TR" sz="2800" b="1" dirty="0" smtClean="0"/>
              <a:t>	</a:t>
            </a:r>
            <a:r>
              <a:rPr lang="tr-TR" sz="2800" b="1" dirty="0" err="1" smtClean="0">
                <a:solidFill>
                  <a:srgbClr val="FF0000"/>
                </a:solidFill>
              </a:rPr>
              <a:t>Red</a:t>
            </a:r>
            <a:r>
              <a:rPr lang="tr-TR" sz="2800" b="1" dirty="0" smtClean="0"/>
              <a:t>		</a:t>
            </a:r>
            <a:r>
              <a:rPr lang="tr-TR" sz="2800" b="1" dirty="0" err="1" smtClean="0">
                <a:solidFill>
                  <a:schemeClr val="bg1"/>
                </a:solidFill>
              </a:rPr>
              <a:t>White</a:t>
            </a:r>
            <a:r>
              <a:rPr lang="tr-TR" sz="2800" b="1" dirty="0" smtClean="0"/>
              <a:t>	</a:t>
            </a:r>
          </a:p>
          <a:p>
            <a:pPr>
              <a:buNone/>
            </a:pPr>
            <a:r>
              <a:rPr lang="tr-TR" sz="2800" b="1" dirty="0" smtClean="0">
                <a:solidFill>
                  <a:srgbClr val="FFFF00"/>
                </a:solidFill>
              </a:rPr>
              <a:t>	</a:t>
            </a:r>
            <a:r>
              <a:rPr lang="tr-TR" sz="2800" b="1" dirty="0" err="1" smtClean="0">
                <a:solidFill>
                  <a:srgbClr val="FFFF00"/>
                </a:solidFill>
              </a:rPr>
              <a:t>Yellow</a:t>
            </a:r>
            <a:r>
              <a:rPr lang="tr-TR" sz="2800" b="1" dirty="0" smtClean="0">
                <a:solidFill>
                  <a:srgbClr val="FFFF00"/>
                </a:solidFill>
              </a:rPr>
              <a:t>	</a:t>
            </a:r>
            <a:r>
              <a:rPr lang="tr-TR" sz="2800" b="1" dirty="0" smtClean="0"/>
              <a:t>	</a:t>
            </a:r>
            <a:r>
              <a:rPr lang="tr-TR" sz="2800" b="1" dirty="0" err="1" smtClean="0">
                <a:solidFill>
                  <a:srgbClr val="000099"/>
                </a:solidFill>
              </a:rPr>
              <a:t>DarkBlue</a:t>
            </a:r>
            <a:endParaRPr lang="tr-TR" sz="2800" b="1" dirty="0" smtClean="0"/>
          </a:p>
          <a:p>
            <a:pPr>
              <a:buNone/>
            </a:pPr>
            <a:r>
              <a:rPr lang="tr-TR" sz="2800" b="1" dirty="0" smtClean="0">
                <a:solidFill>
                  <a:srgbClr val="009999"/>
                </a:solidFill>
              </a:rPr>
              <a:t>	</a:t>
            </a:r>
            <a:r>
              <a:rPr lang="tr-TR" sz="2800" b="1" dirty="0" err="1" smtClean="0">
                <a:solidFill>
                  <a:srgbClr val="009999"/>
                </a:solidFill>
              </a:rPr>
              <a:t>DarkCyan</a:t>
            </a:r>
            <a:r>
              <a:rPr lang="tr-TR" sz="2800" b="1" dirty="0" smtClean="0"/>
              <a:t>	</a:t>
            </a:r>
            <a:r>
              <a:rPr lang="tr-TR" sz="2800" b="1" dirty="0" err="1" smtClean="0">
                <a:solidFill>
                  <a:schemeClr val="accent1">
                    <a:lumMod val="75000"/>
                  </a:schemeClr>
                </a:solidFill>
              </a:rPr>
              <a:t>DarkGray</a:t>
            </a:r>
            <a:endParaRPr lang="tr-TR" sz="2800" b="1" dirty="0" smtClean="0">
              <a:solidFill>
                <a:schemeClr val="accent1">
                  <a:lumMod val="75000"/>
                </a:schemeClr>
              </a:solidFill>
            </a:endParaRPr>
          </a:p>
          <a:p>
            <a:pPr>
              <a:buNone/>
            </a:pPr>
            <a:r>
              <a:rPr lang="tr-TR" sz="2800" b="1" dirty="0" smtClean="0"/>
              <a:t>	</a:t>
            </a:r>
            <a:r>
              <a:rPr lang="tr-TR" sz="2800" b="1" dirty="0" err="1" smtClean="0">
                <a:solidFill>
                  <a:srgbClr val="009900"/>
                </a:solidFill>
              </a:rPr>
              <a:t>DarkGreen</a:t>
            </a:r>
            <a:r>
              <a:rPr lang="tr-TR" sz="2800" b="1" dirty="0" smtClean="0"/>
              <a:t>	</a:t>
            </a:r>
            <a:r>
              <a:rPr lang="tr-TR" sz="2800" b="1" dirty="0" err="1" smtClean="0">
                <a:solidFill>
                  <a:srgbClr val="990099"/>
                </a:solidFill>
              </a:rPr>
              <a:t>DarkMagenta</a:t>
            </a:r>
            <a:endParaRPr lang="tr-TR" sz="2800" b="1" dirty="0" smtClean="0"/>
          </a:p>
          <a:p>
            <a:pPr>
              <a:buNone/>
            </a:pPr>
            <a:r>
              <a:rPr lang="tr-TR" sz="2800" b="1" dirty="0" smtClean="0">
                <a:solidFill>
                  <a:srgbClr val="800000"/>
                </a:solidFill>
              </a:rPr>
              <a:t>	</a:t>
            </a:r>
            <a:r>
              <a:rPr lang="tr-TR" sz="2800" b="1" dirty="0" err="1" smtClean="0">
                <a:solidFill>
                  <a:srgbClr val="800000"/>
                </a:solidFill>
              </a:rPr>
              <a:t>DarkRed</a:t>
            </a:r>
            <a:r>
              <a:rPr lang="tr-TR" sz="2800" b="1" dirty="0" smtClean="0">
                <a:solidFill>
                  <a:srgbClr val="800000"/>
                </a:solidFill>
              </a:rPr>
              <a:t>	</a:t>
            </a:r>
            <a:r>
              <a:rPr lang="tr-TR" sz="2800" b="1" dirty="0" smtClean="0">
                <a:solidFill>
                  <a:srgbClr val="CCCC00"/>
                </a:solidFill>
              </a:rPr>
              <a:t>	</a:t>
            </a:r>
            <a:r>
              <a:rPr lang="tr-TR" sz="2800" b="1" dirty="0" err="1" smtClean="0">
                <a:solidFill>
                  <a:srgbClr val="CCCC00"/>
                </a:solidFill>
              </a:rPr>
              <a:t>DarkYellow</a:t>
            </a:r>
            <a:endParaRPr lang="tr-TR" sz="2800" b="1" dirty="0" smtClean="0">
              <a:solidFill>
                <a:srgbClr val="CCCC00"/>
              </a:solidFill>
            </a:endParaRPr>
          </a:p>
          <a:p>
            <a:pPr>
              <a:buNone/>
            </a:pPr>
            <a:endParaRPr lang="tr-TR"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untitled5.bmp"/>
          <p:cNvPicPr>
            <a:picLocks noChangeAspect="1"/>
          </p:cNvPicPr>
          <p:nvPr/>
        </p:nvPicPr>
        <p:blipFill>
          <a:blip r:embed="rId2" cstate="print"/>
          <a:stretch>
            <a:fillRect/>
          </a:stretch>
        </p:blipFill>
        <p:spPr>
          <a:xfrm>
            <a:off x="3923928" y="1195074"/>
            <a:ext cx="5076056" cy="5076056"/>
          </a:xfrm>
          <a:prstGeom prst="rect">
            <a:avLst/>
          </a:prstGeom>
        </p:spPr>
      </p:pic>
      <p:sp>
        <p:nvSpPr>
          <p:cNvPr id="2" name="1 Başlık"/>
          <p:cNvSpPr>
            <a:spLocks noGrp="1"/>
          </p:cNvSpPr>
          <p:nvPr>
            <p:ph type="title"/>
          </p:nvPr>
        </p:nvSpPr>
        <p:spPr/>
        <p:txBody>
          <a:bodyPr/>
          <a:lstStyle/>
          <a:p>
            <a:r>
              <a:rPr lang="tr-TR" b="1" dirty="0" err="1" smtClean="0"/>
              <a:t>Small</a:t>
            </a:r>
            <a:r>
              <a:rPr lang="tr-TR" b="1" dirty="0" smtClean="0"/>
              <a:t> </a:t>
            </a:r>
            <a:r>
              <a:rPr lang="tr-TR" b="1" dirty="0" err="1" smtClean="0"/>
              <a:t>Basic</a:t>
            </a:r>
            <a:r>
              <a:rPr lang="tr-TR" b="1" dirty="0" smtClean="0"/>
              <a:t> ve Programlama </a:t>
            </a:r>
            <a:endParaRPr lang="tr-TR" dirty="0"/>
          </a:p>
        </p:txBody>
      </p:sp>
      <p:sp>
        <p:nvSpPr>
          <p:cNvPr id="3" name="2 İçerik Yer Tutucusu"/>
          <p:cNvSpPr>
            <a:spLocks noGrp="1"/>
          </p:cNvSpPr>
          <p:nvPr>
            <p:ph sz="quarter" idx="1"/>
          </p:nvPr>
        </p:nvSpPr>
        <p:spPr>
          <a:xfrm>
            <a:off x="428596" y="1571612"/>
            <a:ext cx="3783364" cy="4786346"/>
          </a:xfrm>
        </p:spPr>
        <p:txBody>
          <a:bodyPr>
            <a:normAutofit/>
          </a:bodyPr>
          <a:lstStyle/>
          <a:p>
            <a:r>
              <a:rPr lang="tr-TR" sz="2800" dirty="0" err="1" smtClean="0"/>
              <a:t>Small</a:t>
            </a:r>
            <a:r>
              <a:rPr lang="tr-TR" sz="2800" dirty="0" smtClean="0"/>
              <a:t> </a:t>
            </a:r>
            <a:r>
              <a:rPr lang="tr-TR" sz="2800" dirty="0" err="1" smtClean="0"/>
              <a:t>Basic</a:t>
            </a:r>
            <a:r>
              <a:rPr lang="tr-TR" sz="2800" dirty="0" smtClean="0"/>
              <a:t>, programlamayı yeni başlayanlar için son derece kolay, anlaşılır ve eğlenceli hale getirmek üzere tasarlanmış olan bir programlama dilidir. </a:t>
            </a:r>
            <a:endParaRPr lang="tr-TR"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latin typeface="Arial" pitchFamily="34" charset="0"/>
                <a:cs typeface="Arial" pitchFamily="34" charset="0"/>
              </a:rPr>
              <a:t>Değişkenlerin Eklenmesi</a:t>
            </a:r>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Değişkenlerin Kullanılması</a:t>
            </a:r>
            <a:endParaRPr lang="tr-TR" dirty="0"/>
          </a:p>
        </p:txBody>
      </p:sp>
      <p:sp>
        <p:nvSpPr>
          <p:cNvPr id="3" name="2 İçerik Yer Tutucusu"/>
          <p:cNvSpPr>
            <a:spLocks noGrp="1"/>
          </p:cNvSpPr>
          <p:nvPr>
            <p:ph sz="quarter" idx="1"/>
          </p:nvPr>
        </p:nvSpPr>
        <p:spPr>
          <a:xfrm>
            <a:off x="457200" y="1219200"/>
            <a:ext cx="5338936" cy="4937760"/>
          </a:xfrm>
        </p:spPr>
        <p:txBody>
          <a:bodyPr/>
          <a:lstStyle/>
          <a:p>
            <a:r>
              <a:rPr lang="tr-TR" dirty="0" smtClean="0"/>
              <a:t>Yeni programımız, “Merhaba Dünya” yerine kullanıcının ismiyle birlikte “Merhaba” desin. </a:t>
            </a:r>
          </a:p>
          <a:p>
            <a:r>
              <a:rPr lang="tr-TR" dirty="0" smtClean="0"/>
              <a:t>Bunun için önce kullanıcıya isminin sorulması ve sonra da bunu bir yerde saklayarak, kullanıcının ismiyle birlikte “Merhaba” metninin yazılması gerekir. </a:t>
            </a:r>
          </a:p>
          <a:p>
            <a:endParaRPr lang="tr-TR" dirty="0" smtClean="0"/>
          </a:p>
          <a:p>
            <a:endParaRPr lang="tr-TR" dirty="0"/>
          </a:p>
        </p:txBody>
      </p:sp>
      <p:pic>
        <p:nvPicPr>
          <p:cNvPr id="1027" name="Picture 3"/>
          <p:cNvPicPr>
            <a:picLocks noChangeAspect="1" noChangeArrowheads="1"/>
          </p:cNvPicPr>
          <p:nvPr/>
        </p:nvPicPr>
        <p:blipFill>
          <a:blip r:embed="rId3" cstate="print"/>
          <a:srcRect b="25926"/>
          <a:stretch>
            <a:fillRect/>
          </a:stretch>
        </p:blipFill>
        <p:spPr bwMode="auto">
          <a:xfrm>
            <a:off x="323528" y="4941168"/>
            <a:ext cx="8578853" cy="1440160"/>
          </a:xfrm>
          <a:prstGeom prst="rect">
            <a:avLst/>
          </a:prstGeom>
          <a:noFill/>
          <a:ln w="9525">
            <a:noFill/>
            <a:miter lim="800000"/>
            <a:headEnd/>
            <a:tailEnd/>
          </a:ln>
        </p:spPr>
      </p:pic>
      <p:pic>
        <p:nvPicPr>
          <p:cNvPr id="5" name="Picture 2" descr="http://www.resimler.tv/data/thumbnails/398/merhaba.gif"/>
          <p:cNvPicPr>
            <a:picLocks noChangeAspect="1" noChangeArrowheads="1"/>
          </p:cNvPicPr>
          <p:nvPr/>
        </p:nvPicPr>
        <p:blipFill>
          <a:blip r:embed="rId4" cstate="print"/>
          <a:srcRect/>
          <a:stretch>
            <a:fillRect/>
          </a:stretch>
        </p:blipFill>
        <p:spPr bwMode="auto">
          <a:xfrm>
            <a:off x="5796136" y="1885145"/>
            <a:ext cx="3168352" cy="2407951"/>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Değişkenlerin Kullanılması</a:t>
            </a:r>
            <a:endParaRPr lang="tr-TR" dirty="0"/>
          </a:p>
        </p:txBody>
      </p:sp>
      <p:sp>
        <p:nvSpPr>
          <p:cNvPr id="3" name="2 İçerik Yer Tutucusu"/>
          <p:cNvSpPr>
            <a:spLocks noGrp="1"/>
          </p:cNvSpPr>
          <p:nvPr>
            <p:ph sz="quarter" idx="1"/>
          </p:nvPr>
        </p:nvSpPr>
        <p:spPr/>
        <p:txBody>
          <a:bodyPr/>
          <a:lstStyle/>
          <a:p>
            <a:r>
              <a:rPr lang="tr-TR" dirty="0" smtClean="0"/>
              <a:t>Bu programı yazıp çalıştırdığınızda, aşağıdaki çıktıyı göreceksiniz:</a:t>
            </a:r>
          </a:p>
          <a:p>
            <a:endParaRPr lang="tr-TR" dirty="0" smtClean="0"/>
          </a:p>
          <a:p>
            <a:endParaRPr lang="tr-TR" dirty="0" smtClean="0"/>
          </a:p>
          <a:p>
            <a:endParaRPr lang="tr-TR" dirty="0" smtClean="0"/>
          </a:p>
          <a:p>
            <a:endParaRPr lang="tr-TR" dirty="0" smtClean="0"/>
          </a:p>
          <a:p>
            <a:r>
              <a:rPr lang="tr-TR" dirty="0" smtClean="0"/>
              <a:t>Ve, isminizi girip ENTER tuşuna bastığınızda, aşağıdaki çıktıyı göreceksiniz:</a:t>
            </a:r>
          </a:p>
          <a:p>
            <a:endParaRPr lang="tr-TR" dirty="0" smtClean="0"/>
          </a:p>
          <a:p>
            <a:endParaRPr lang="tr-TR" dirty="0" smtClean="0"/>
          </a:p>
          <a:p>
            <a:endParaRPr lang="tr-TR" dirty="0"/>
          </a:p>
        </p:txBody>
      </p:sp>
      <p:pic>
        <p:nvPicPr>
          <p:cNvPr id="48130" name="Picture 2"/>
          <p:cNvPicPr>
            <a:picLocks noChangeAspect="1" noChangeArrowheads="1"/>
          </p:cNvPicPr>
          <p:nvPr/>
        </p:nvPicPr>
        <p:blipFill>
          <a:blip r:embed="rId2" cstate="print"/>
          <a:srcRect/>
          <a:stretch>
            <a:fillRect/>
          </a:stretch>
        </p:blipFill>
        <p:spPr bwMode="auto">
          <a:xfrm>
            <a:off x="467545" y="4912581"/>
            <a:ext cx="8352928" cy="1180715"/>
          </a:xfrm>
          <a:prstGeom prst="rect">
            <a:avLst/>
          </a:prstGeom>
          <a:noFill/>
          <a:ln w="9525">
            <a:noFill/>
            <a:miter lim="800000"/>
            <a:headEnd/>
            <a:tailEnd/>
          </a:ln>
        </p:spPr>
      </p:pic>
      <p:pic>
        <p:nvPicPr>
          <p:cNvPr id="48131" name="Picture 3"/>
          <p:cNvPicPr>
            <a:picLocks noChangeAspect="1" noChangeArrowheads="1"/>
          </p:cNvPicPr>
          <p:nvPr/>
        </p:nvPicPr>
        <p:blipFill>
          <a:blip r:embed="rId3" cstate="print"/>
          <a:srcRect/>
          <a:stretch>
            <a:fillRect/>
          </a:stretch>
        </p:blipFill>
        <p:spPr bwMode="auto">
          <a:xfrm>
            <a:off x="323528" y="2204864"/>
            <a:ext cx="8505195"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Değişkenlerin Kullanılması</a:t>
            </a:r>
            <a:endParaRPr lang="tr-TR" dirty="0"/>
          </a:p>
        </p:txBody>
      </p:sp>
      <p:sp>
        <p:nvSpPr>
          <p:cNvPr id="3" name="2 İçerik Yer Tutucusu"/>
          <p:cNvSpPr>
            <a:spLocks noGrp="1"/>
          </p:cNvSpPr>
          <p:nvPr>
            <p:ph sz="quarter" idx="1"/>
          </p:nvPr>
        </p:nvSpPr>
        <p:spPr>
          <a:xfrm>
            <a:off x="457200" y="1219200"/>
            <a:ext cx="3466728" cy="4937760"/>
          </a:xfrm>
        </p:spPr>
        <p:txBody>
          <a:bodyPr/>
          <a:lstStyle/>
          <a:p>
            <a:endParaRPr lang="tr-TR" dirty="0" smtClean="0"/>
          </a:p>
          <a:p>
            <a:r>
              <a:rPr lang="tr-TR" dirty="0" smtClean="0"/>
              <a:t>Şimdi, programı tekrar çalıştırırsanız, size aynı soru tekrar sorulacaktır. Farklı bir isim girebilirsiniz ve bilgisayar size o isimle “Merhaba” diyecektir.</a:t>
            </a:r>
          </a:p>
          <a:p>
            <a:endParaRPr lang="tr-TR" dirty="0" smtClean="0"/>
          </a:p>
          <a:p>
            <a:endParaRPr lang="tr-TR" dirty="0" smtClean="0"/>
          </a:p>
          <a:p>
            <a:endParaRPr lang="tr-TR" dirty="0"/>
          </a:p>
        </p:txBody>
      </p:sp>
      <p:pic>
        <p:nvPicPr>
          <p:cNvPr id="5" name="4 Resim" descr="computer-clipart-1.jpg"/>
          <p:cNvPicPr>
            <a:picLocks noChangeAspect="1"/>
          </p:cNvPicPr>
          <p:nvPr/>
        </p:nvPicPr>
        <p:blipFill>
          <a:blip r:embed="rId2" cstate="print"/>
          <a:stretch>
            <a:fillRect/>
          </a:stretch>
        </p:blipFill>
        <p:spPr>
          <a:xfrm>
            <a:off x="3851920" y="2852936"/>
            <a:ext cx="4050451" cy="3456384"/>
          </a:xfrm>
          <a:prstGeom prst="rect">
            <a:avLst/>
          </a:prstGeom>
        </p:spPr>
      </p:pic>
      <p:sp>
        <p:nvSpPr>
          <p:cNvPr id="6" name="5 Köşeleri Yuvarlanmış Dikdörtgen Belirtme Çizgisi"/>
          <p:cNvSpPr/>
          <p:nvPr/>
        </p:nvSpPr>
        <p:spPr>
          <a:xfrm>
            <a:off x="6588224" y="1340768"/>
            <a:ext cx="2304256" cy="1224136"/>
          </a:xfrm>
          <a:prstGeom prst="wedgeRoundRectCallout">
            <a:avLst>
              <a:gd name="adj1" fmla="val -39181"/>
              <a:gd name="adj2" fmla="val 85136"/>
              <a:gd name="adj3" fmla="val 16667"/>
            </a:avLst>
          </a:prstGeom>
          <a:solidFill>
            <a:srgbClr val="E07720"/>
          </a:solidFill>
          <a:ln w="285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dirty="0" smtClean="0">
                <a:ln w="19050">
                  <a:noFill/>
                </a:ln>
                <a:solidFill>
                  <a:sysClr val="windowText" lastClr="000000"/>
                </a:solidFill>
              </a:rPr>
              <a:t>Merhaba</a:t>
            </a:r>
            <a:endParaRPr lang="tr-TR" dirty="0">
              <a:ln w="19050">
                <a:noFill/>
              </a:ln>
              <a:solidFill>
                <a:sysClr val="windowText" lastClr="00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395536" y="1052736"/>
            <a:ext cx="6696744" cy="5112568"/>
          </a:xfrm>
        </p:spPr>
        <p:txBody>
          <a:bodyPr>
            <a:noAutofit/>
          </a:bodyPr>
          <a:lstStyle/>
          <a:p>
            <a:pPr>
              <a:buNone/>
            </a:pPr>
            <a:r>
              <a:rPr lang="tr-TR" sz="3200" b="1" dirty="0" smtClean="0"/>
              <a:t>	DEĞİŞKENLERİN KULLANILMASI</a:t>
            </a:r>
          </a:p>
          <a:p>
            <a:pPr>
              <a:buNone/>
            </a:pPr>
            <a:r>
              <a:rPr lang="tr-TR" sz="3200" b="1" dirty="0" smtClean="0"/>
              <a:t>	</a:t>
            </a:r>
          </a:p>
          <a:p>
            <a:pPr>
              <a:buNone/>
            </a:pPr>
            <a:r>
              <a:rPr lang="tr-TR" sz="3200" b="1" dirty="0" smtClean="0"/>
              <a:t>	</a:t>
            </a:r>
            <a:r>
              <a:rPr lang="tr-TR" sz="3200" b="1" u="sng" dirty="0" smtClean="0"/>
              <a:t>Örnek</a:t>
            </a:r>
            <a:r>
              <a:rPr lang="tr-TR" sz="3200" b="1" dirty="0" smtClean="0"/>
              <a:t>: </a:t>
            </a:r>
            <a:r>
              <a:rPr lang="tr-TR" sz="3200" dirty="0" smtClean="0"/>
              <a:t>Kullanıcının girdiği isimle birlikte “Merhaba” diyen bir program yazalım.</a:t>
            </a:r>
          </a:p>
          <a:p>
            <a:pPr>
              <a:buNone/>
            </a:pPr>
            <a:endParaRPr lang="tr-TR" sz="2800" dirty="0" smtClean="0"/>
          </a:p>
          <a:p>
            <a:pPr>
              <a:buNone/>
            </a:pPr>
            <a:r>
              <a:rPr lang="en-US" sz="2500" dirty="0" err="1" smtClean="0">
                <a:latin typeface="Consolas" pitchFamily="49" charset="0"/>
              </a:rPr>
              <a:t>TextWindow.Write</a:t>
            </a:r>
            <a:r>
              <a:rPr lang="en-US" sz="2500" dirty="0" smtClean="0">
                <a:latin typeface="Consolas" pitchFamily="49" charset="0"/>
              </a:rPr>
              <a:t>("</a:t>
            </a:r>
            <a:r>
              <a:rPr lang="en-US" sz="2500" dirty="0" err="1" smtClean="0">
                <a:latin typeface="Consolas" pitchFamily="49" charset="0"/>
              </a:rPr>
              <a:t>İsminizi</a:t>
            </a:r>
            <a:r>
              <a:rPr lang="en-US" sz="2500" dirty="0" smtClean="0">
                <a:latin typeface="Consolas" pitchFamily="49" charset="0"/>
              </a:rPr>
              <a:t> </a:t>
            </a:r>
            <a:r>
              <a:rPr lang="en-US" sz="2500" dirty="0" err="1" smtClean="0">
                <a:latin typeface="Consolas" pitchFamily="49" charset="0"/>
              </a:rPr>
              <a:t>girin</a:t>
            </a:r>
            <a:r>
              <a:rPr lang="en-US" sz="2500" dirty="0" smtClean="0">
                <a:latin typeface="Consolas" pitchFamily="49" charset="0"/>
              </a:rPr>
              <a:t>: ")</a:t>
            </a:r>
          </a:p>
          <a:p>
            <a:pPr>
              <a:buNone/>
            </a:pPr>
            <a:r>
              <a:rPr lang="en-US" sz="2500" dirty="0" smtClean="0">
                <a:latin typeface="Consolas" pitchFamily="49" charset="0"/>
              </a:rPr>
              <a:t>ad = </a:t>
            </a:r>
            <a:r>
              <a:rPr lang="en-US" sz="2500" dirty="0" err="1" smtClean="0">
                <a:latin typeface="Consolas" pitchFamily="49" charset="0"/>
              </a:rPr>
              <a:t>TextWindow.Read</a:t>
            </a:r>
            <a:r>
              <a:rPr lang="en-US" sz="2500" dirty="0" smtClean="0">
                <a:latin typeface="Consolas" pitchFamily="49" charset="0"/>
              </a:rPr>
              <a:t>()</a:t>
            </a:r>
          </a:p>
          <a:p>
            <a:pPr>
              <a:buNone/>
            </a:pPr>
            <a:r>
              <a:rPr lang="en-US" sz="2500" dirty="0" err="1" smtClean="0">
                <a:latin typeface="Consolas" pitchFamily="49" charset="0"/>
              </a:rPr>
              <a:t>TextWindow.WriteLine</a:t>
            </a:r>
            <a:r>
              <a:rPr lang="en-US" sz="2500" dirty="0" smtClean="0">
                <a:latin typeface="Consolas" pitchFamily="49" charset="0"/>
              </a:rPr>
              <a:t>("</a:t>
            </a:r>
            <a:r>
              <a:rPr lang="en-US" sz="2500" dirty="0" err="1" smtClean="0">
                <a:latin typeface="Consolas" pitchFamily="49" charset="0"/>
              </a:rPr>
              <a:t>Merhaba</a:t>
            </a:r>
            <a:r>
              <a:rPr lang="en-US" sz="2500" dirty="0" smtClean="0">
                <a:latin typeface="Consolas" pitchFamily="49" charset="0"/>
              </a:rPr>
              <a:t> " + ad) </a:t>
            </a:r>
            <a:endParaRPr lang="tr-TR" sz="2500" dirty="0">
              <a:latin typeface="Consolas" pitchFamily="49"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Programın Analizi</a:t>
            </a:r>
            <a:endParaRPr lang="tr-TR" dirty="0"/>
          </a:p>
        </p:txBody>
      </p:sp>
      <p:sp>
        <p:nvSpPr>
          <p:cNvPr id="3" name="2 İçerik Yer Tutucusu"/>
          <p:cNvSpPr>
            <a:spLocks noGrp="1"/>
          </p:cNvSpPr>
          <p:nvPr>
            <p:ph sz="quarter" idx="1"/>
          </p:nvPr>
        </p:nvSpPr>
        <p:spPr/>
        <p:txBody>
          <a:bodyPr/>
          <a:lstStyle/>
          <a:p>
            <a:r>
              <a:rPr lang="tr-TR" dirty="0" smtClean="0"/>
              <a:t>Biraz önce çalıştırdığınız programda, dikkatinizi çekmiş olabilecek satır şudur:</a:t>
            </a:r>
          </a:p>
          <a:p>
            <a:endParaRPr lang="tr-TR" dirty="0" smtClean="0"/>
          </a:p>
          <a:p>
            <a:pPr>
              <a:buNone/>
            </a:pPr>
            <a:r>
              <a:rPr lang="tr-TR" dirty="0" smtClean="0"/>
              <a:t>		</a:t>
            </a:r>
            <a:r>
              <a:rPr lang="tr-TR" dirty="0" smtClean="0">
                <a:latin typeface="Consolas" pitchFamily="49" charset="0"/>
              </a:rPr>
              <a:t>ad= </a:t>
            </a:r>
            <a:r>
              <a:rPr lang="tr-TR" dirty="0" err="1" smtClean="0">
                <a:latin typeface="Consolas" pitchFamily="49" charset="0"/>
              </a:rPr>
              <a:t>TextWindow</a:t>
            </a:r>
            <a:r>
              <a:rPr lang="tr-TR" dirty="0" smtClean="0">
                <a:latin typeface="Consolas" pitchFamily="49" charset="0"/>
              </a:rPr>
              <a:t>.</a:t>
            </a:r>
            <a:r>
              <a:rPr lang="tr-TR" dirty="0" err="1" smtClean="0">
                <a:latin typeface="Consolas" pitchFamily="49" charset="0"/>
              </a:rPr>
              <a:t>Read</a:t>
            </a:r>
            <a:r>
              <a:rPr lang="tr-TR" dirty="0" smtClean="0">
                <a:latin typeface="Consolas" pitchFamily="49" charset="0"/>
              </a:rPr>
              <a:t>()</a:t>
            </a:r>
          </a:p>
          <a:p>
            <a:endParaRPr lang="tr-TR" dirty="0"/>
          </a:p>
        </p:txBody>
      </p:sp>
      <p:pic>
        <p:nvPicPr>
          <p:cNvPr id="51202" name="Picture 2" descr="http://psychforsport.com/wp-content/uploads/2012/05/eyes-spherical-balls.gif"/>
          <p:cNvPicPr>
            <a:picLocks noChangeAspect="1" noChangeArrowheads="1"/>
          </p:cNvPicPr>
          <p:nvPr/>
        </p:nvPicPr>
        <p:blipFill>
          <a:blip r:embed="rId2" cstate="print"/>
          <a:srcRect/>
          <a:stretch>
            <a:fillRect/>
          </a:stretch>
        </p:blipFill>
        <p:spPr bwMode="auto">
          <a:xfrm>
            <a:off x="251520" y="3356992"/>
            <a:ext cx="4762500" cy="2981326"/>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err="1" smtClean="0"/>
              <a:t>Read</a:t>
            </a:r>
            <a:endParaRPr lang="tr-TR" dirty="0"/>
          </a:p>
        </p:txBody>
      </p:sp>
      <p:sp>
        <p:nvSpPr>
          <p:cNvPr id="3" name="2 İçerik Yer Tutucusu"/>
          <p:cNvSpPr>
            <a:spLocks noGrp="1"/>
          </p:cNvSpPr>
          <p:nvPr>
            <p:ph sz="quarter" idx="1"/>
          </p:nvPr>
        </p:nvSpPr>
        <p:spPr>
          <a:xfrm>
            <a:off x="457200" y="1219200"/>
            <a:ext cx="4114800" cy="4658072"/>
          </a:xfrm>
        </p:spPr>
        <p:txBody>
          <a:bodyPr>
            <a:normAutofit/>
          </a:bodyPr>
          <a:lstStyle/>
          <a:p>
            <a:r>
              <a:rPr lang="tr-TR" dirty="0" err="1" smtClean="0"/>
              <a:t>Read</a:t>
            </a:r>
            <a:r>
              <a:rPr lang="tr-TR" dirty="0" smtClean="0"/>
              <a:t>() işlemi, bilgisayara kullanıcının bir metin girmesini ve </a:t>
            </a:r>
            <a:r>
              <a:rPr lang="tr-TR" dirty="0" err="1" smtClean="0"/>
              <a:t>Enter</a:t>
            </a:r>
            <a:r>
              <a:rPr lang="tr-TR" dirty="0" smtClean="0"/>
              <a:t> tuşuna basmayı beklemesini söyler. Kullanıcı </a:t>
            </a:r>
            <a:r>
              <a:rPr lang="tr-TR" dirty="0" err="1" smtClean="0"/>
              <a:t>Enter’a</a:t>
            </a:r>
            <a:r>
              <a:rPr lang="tr-TR" dirty="0" smtClean="0"/>
              <a:t> bastığında, girilen metni alır ve programa geri döner. Kullanıcının girdiği metin, </a:t>
            </a:r>
            <a:r>
              <a:rPr lang="tr-TR" b="1" dirty="0" smtClean="0"/>
              <a:t>isimli</a:t>
            </a:r>
            <a:r>
              <a:rPr lang="tr-TR" dirty="0" smtClean="0"/>
              <a:t> bir değişkende saklanır. </a:t>
            </a:r>
          </a:p>
          <a:p>
            <a:endParaRPr lang="tr-TR" dirty="0"/>
          </a:p>
        </p:txBody>
      </p:sp>
      <p:pic>
        <p:nvPicPr>
          <p:cNvPr id="6" name="5 Resim" descr="11954296561720451192post-it_sebastien_duperr_01_svg_med.png"/>
          <p:cNvPicPr>
            <a:picLocks noChangeAspect="1"/>
          </p:cNvPicPr>
          <p:nvPr/>
        </p:nvPicPr>
        <p:blipFill>
          <a:blip r:embed="rId2" cstate="print"/>
          <a:stretch>
            <a:fillRect/>
          </a:stretch>
        </p:blipFill>
        <p:spPr>
          <a:xfrm>
            <a:off x="4572000" y="651549"/>
            <a:ext cx="4334920" cy="5573467"/>
          </a:xfrm>
          <a:prstGeom prst="rect">
            <a:avLst/>
          </a:prstGeom>
        </p:spPr>
      </p:pic>
      <p:sp>
        <p:nvSpPr>
          <p:cNvPr id="7" name="6 Metin kutusu"/>
          <p:cNvSpPr txBox="1"/>
          <p:nvPr/>
        </p:nvSpPr>
        <p:spPr>
          <a:xfrm>
            <a:off x="5364088" y="1988840"/>
            <a:ext cx="3312368" cy="3416320"/>
          </a:xfrm>
          <a:prstGeom prst="rect">
            <a:avLst/>
          </a:prstGeom>
          <a:noFill/>
        </p:spPr>
        <p:txBody>
          <a:bodyPr wrap="square" rtlCol="0">
            <a:spAutoFit/>
          </a:bodyPr>
          <a:lstStyle/>
          <a:p>
            <a:r>
              <a:rPr lang="tr-TR" sz="2400" dirty="0" smtClean="0"/>
              <a:t>Bir </a:t>
            </a:r>
            <a:r>
              <a:rPr lang="tr-TR" sz="2400" b="1" dirty="0" smtClean="0"/>
              <a:t>değişken</a:t>
            </a:r>
            <a:r>
              <a:rPr lang="tr-TR" sz="2400" dirty="0" smtClean="0"/>
              <a:t>, değerleri geçici olarak saklayabildiğiniz ve sonra kullanabildiğiniz bir yer olarak tanımlanır.  Az önceki satırda, kullanıcının ismini saklamak için, </a:t>
            </a:r>
            <a:r>
              <a:rPr lang="tr-TR" sz="2400" b="1" dirty="0" smtClean="0"/>
              <a:t>ad </a:t>
            </a:r>
            <a:r>
              <a:rPr lang="tr-TR" sz="2400" dirty="0" smtClean="0"/>
              <a:t>kullanılmıştır.</a:t>
            </a:r>
            <a:endParaRPr lang="tr-TR"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5 Grup"/>
          <p:cNvGrpSpPr/>
          <p:nvPr/>
        </p:nvGrpSpPr>
        <p:grpSpPr>
          <a:xfrm>
            <a:off x="208084" y="-13847"/>
            <a:ext cx="8935916" cy="6871157"/>
            <a:chOff x="208084" y="-13847"/>
            <a:chExt cx="8935916" cy="6871157"/>
          </a:xfrm>
        </p:grpSpPr>
        <p:pic>
          <p:nvPicPr>
            <p:cNvPr id="7" name="6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8" name="7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827584" y="1844824"/>
            <a:ext cx="5760640" cy="4464496"/>
          </a:xfrm>
          <a:prstGeom prst="rect">
            <a:avLst/>
          </a:prstGeom>
        </p:spPr>
        <p:txBody>
          <a:bodyPr vert="horz">
            <a:normAutofit/>
          </a:bodyPr>
          <a:lstStyle/>
          <a:p>
            <a:pPr marL="360000" lvl="0">
              <a:lnSpc>
                <a:spcPct val="110000"/>
              </a:lnSpc>
              <a:spcBef>
                <a:spcPts val="600"/>
              </a:spcBef>
              <a:buClr>
                <a:schemeClr val="accent1"/>
              </a:buClr>
              <a:buSzPct val="76000"/>
            </a:pPr>
            <a:r>
              <a:rPr lang="tr-TR" sz="4000" b="1" u="sng" dirty="0" smtClean="0"/>
              <a:t>Değişken:</a:t>
            </a:r>
          </a:p>
          <a:p>
            <a:pPr marL="360000" lvl="0">
              <a:lnSpc>
                <a:spcPct val="110000"/>
              </a:lnSpc>
              <a:spcBef>
                <a:spcPts val="600"/>
              </a:spcBef>
              <a:buClr>
                <a:schemeClr val="accent1"/>
              </a:buClr>
              <a:buSzPct val="76000"/>
            </a:pPr>
            <a:r>
              <a:rPr lang="tr-TR" sz="4000" dirty="0" smtClean="0"/>
              <a:t>Değerleri geçici olarak saklayabildiğiniz ve sonra kullanabildiğiniz bir yerdir. </a:t>
            </a:r>
            <a:r>
              <a:rPr lang="en-US" sz="4000" dirty="0" smtClean="0"/>
              <a:t/>
            </a:r>
            <a:br>
              <a:rPr lang="en-US" sz="4000" dirty="0" smtClean="0"/>
            </a:b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orange-dude-glasses-notepad.jpg"/>
          <p:cNvPicPr>
            <a:picLocks noChangeAspect="1"/>
          </p:cNvPicPr>
          <p:nvPr/>
        </p:nvPicPr>
        <p:blipFill>
          <a:blip r:embed="rId2" cstate="print"/>
          <a:srcRect l="6872" r="9803"/>
          <a:stretch>
            <a:fillRect/>
          </a:stretch>
        </p:blipFill>
        <p:spPr>
          <a:xfrm>
            <a:off x="6660232" y="1916832"/>
            <a:ext cx="2448272" cy="3940572"/>
          </a:xfrm>
          <a:prstGeom prst="rect">
            <a:avLst/>
          </a:prstGeom>
        </p:spPr>
      </p:pic>
      <p:sp>
        <p:nvSpPr>
          <p:cNvPr id="2" name="1 Başlık"/>
          <p:cNvSpPr>
            <a:spLocks noGrp="1"/>
          </p:cNvSpPr>
          <p:nvPr>
            <p:ph type="title"/>
          </p:nvPr>
        </p:nvSpPr>
        <p:spPr/>
        <p:txBody>
          <a:bodyPr>
            <a:normAutofit fontScale="90000"/>
          </a:bodyPr>
          <a:lstStyle/>
          <a:p>
            <a:r>
              <a:rPr lang="tr-TR" b="1" dirty="0" smtClean="0"/>
              <a:t>Değişkenlerin İsimlendirilmesi ile İlgili Kurallar</a:t>
            </a:r>
            <a:endParaRPr lang="tr-TR" dirty="0"/>
          </a:p>
        </p:txBody>
      </p:sp>
      <p:sp>
        <p:nvSpPr>
          <p:cNvPr id="3" name="2 İçerik Yer Tutucusu"/>
          <p:cNvSpPr>
            <a:spLocks noGrp="1"/>
          </p:cNvSpPr>
          <p:nvPr>
            <p:ph sz="quarter" idx="1"/>
          </p:nvPr>
        </p:nvSpPr>
        <p:spPr>
          <a:xfrm>
            <a:off x="179512" y="1219200"/>
            <a:ext cx="7056784" cy="5234136"/>
          </a:xfrm>
        </p:spPr>
        <p:txBody>
          <a:bodyPr>
            <a:normAutofit/>
          </a:bodyPr>
          <a:lstStyle/>
          <a:p>
            <a:pPr>
              <a:buNone/>
            </a:pPr>
            <a:r>
              <a:rPr lang="tr-TR" dirty="0" smtClean="0"/>
              <a:t>	Değişkenlerin onlarla bağlantılı isimleri vardır ve onları bu şekilde tanırsınız. Bu değişkenlerin isimlendirilmeleriyle ilgili belirli basit kurallar vardır. Bunlar:</a:t>
            </a:r>
          </a:p>
          <a:p>
            <a:pPr marL="514350" lvl="0" indent="-514350">
              <a:buSzPct val="100000"/>
              <a:buFont typeface="+mj-lt"/>
              <a:buAutoNum type="arabicPeriod"/>
            </a:pPr>
            <a:r>
              <a:rPr lang="tr-TR" dirty="0" smtClean="0"/>
              <a:t>İsim bir harfle başlamalıdır.</a:t>
            </a:r>
          </a:p>
          <a:p>
            <a:pPr marL="514350" lvl="0" indent="-514350">
              <a:buSzPct val="100000"/>
              <a:buFont typeface="+mj-lt"/>
              <a:buAutoNum type="arabicPeriod"/>
            </a:pPr>
            <a:r>
              <a:rPr lang="tr-TR" dirty="0" smtClean="0"/>
              <a:t> </a:t>
            </a:r>
            <a:r>
              <a:rPr lang="tr-TR" b="1" dirty="0" err="1" smtClean="0"/>
              <a:t>if</a:t>
            </a:r>
            <a:r>
              <a:rPr lang="tr-TR" dirty="0" smtClean="0"/>
              <a:t>, </a:t>
            </a:r>
            <a:r>
              <a:rPr lang="tr-TR" b="1" dirty="0" err="1" smtClean="0"/>
              <a:t>for</a:t>
            </a:r>
            <a:r>
              <a:rPr lang="tr-TR" dirty="0" smtClean="0"/>
              <a:t>, </a:t>
            </a:r>
            <a:r>
              <a:rPr lang="tr-TR" b="1" dirty="0" err="1" smtClean="0"/>
              <a:t>then</a:t>
            </a:r>
            <a:r>
              <a:rPr lang="tr-TR" dirty="0" smtClean="0"/>
              <a:t>, vs. gibi kelimelerle çakışmamalıdır. </a:t>
            </a:r>
          </a:p>
          <a:p>
            <a:pPr marL="514350" lvl="0" indent="-514350">
              <a:buSzPct val="100000"/>
              <a:buFont typeface="+mj-lt"/>
              <a:buAutoNum type="arabicPeriod"/>
            </a:pPr>
            <a:r>
              <a:rPr lang="tr-TR" dirty="0" smtClean="0"/>
              <a:t>Bir isim, harflerin, sayıların ve altçizgilerin herhangi bir kombinasyonundan oluşabilir.</a:t>
            </a:r>
          </a:p>
          <a:p>
            <a:pPr marL="514350" lvl="0" indent="-514350">
              <a:buSzPct val="100000"/>
              <a:buFont typeface="+mj-lt"/>
              <a:buAutoNum type="arabicPeriod"/>
            </a:pPr>
            <a:r>
              <a:rPr lang="tr-TR" dirty="0" smtClean="0"/>
              <a:t>Değişkenleri anlamlı bir şekilde isimlendirmek faydalıdır. Değişkenler istendiği kadar uzun olabileceği için, amaçlarını açıklayan değişken isimleri kullanın.</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8" name="7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467544" y="1052736"/>
            <a:ext cx="6336704" cy="5544616"/>
          </a:xfrm>
          <a:prstGeom prst="rect">
            <a:avLst/>
          </a:prstGeom>
        </p:spPr>
        <p:txBody>
          <a:bodyPr vert="horz">
            <a:noAutofit/>
          </a:bodyPr>
          <a:lstStyle/>
          <a:p>
            <a:pPr marL="360000" lvl="0">
              <a:lnSpc>
                <a:spcPct val="110000"/>
              </a:lnSpc>
              <a:spcBef>
                <a:spcPts val="600"/>
              </a:spcBef>
              <a:buClr>
                <a:schemeClr val="accent1"/>
              </a:buClr>
              <a:buSzPct val="76000"/>
            </a:pPr>
            <a:r>
              <a:rPr lang="tr-TR" sz="2900" b="1" u="sng" dirty="0" smtClean="0"/>
              <a:t>Değişkenlerin İsimlendirilmeleri ile İlgili Kurallar:</a:t>
            </a:r>
          </a:p>
          <a:p>
            <a:pPr marL="360000" lvl="0" indent="-360000">
              <a:lnSpc>
                <a:spcPct val="110000"/>
              </a:lnSpc>
              <a:buFont typeface="+mj-lt"/>
              <a:buAutoNum type="arabicPeriod"/>
            </a:pPr>
            <a:r>
              <a:rPr lang="tr-TR" sz="2900" dirty="0" smtClean="0"/>
              <a:t>İsim bir harfle başlamalıdır.</a:t>
            </a:r>
          </a:p>
          <a:p>
            <a:pPr marL="360000" lvl="0" indent="-360000">
              <a:lnSpc>
                <a:spcPct val="110000"/>
              </a:lnSpc>
              <a:buFont typeface="+mj-lt"/>
              <a:buAutoNum type="arabicPeriod"/>
            </a:pPr>
            <a:r>
              <a:rPr lang="tr-TR" sz="2900" dirty="0" err="1" smtClean="0"/>
              <a:t>if</a:t>
            </a:r>
            <a:r>
              <a:rPr lang="tr-TR" sz="2900" dirty="0" smtClean="0"/>
              <a:t>, </a:t>
            </a:r>
            <a:r>
              <a:rPr lang="tr-TR" sz="2900" dirty="0" err="1" smtClean="0"/>
              <a:t>for</a:t>
            </a:r>
            <a:r>
              <a:rPr lang="tr-TR" sz="2900" dirty="0" smtClean="0"/>
              <a:t>, </a:t>
            </a:r>
            <a:r>
              <a:rPr lang="tr-TR" sz="2900" dirty="0" err="1" smtClean="0"/>
              <a:t>then</a:t>
            </a:r>
            <a:r>
              <a:rPr lang="tr-TR" sz="2900" dirty="0" smtClean="0"/>
              <a:t>, vs. gibi kelimelerle çakışmamalıdır. </a:t>
            </a:r>
          </a:p>
          <a:p>
            <a:pPr marL="360000" lvl="0" indent="-360000">
              <a:lnSpc>
                <a:spcPct val="110000"/>
              </a:lnSpc>
              <a:buFont typeface="+mj-lt"/>
              <a:buAutoNum type="arabicPeriod"/>
            </a:pPr>
            <a:r>
              <a:rPr lang="tr-TR" sz="2900" dirty="0" smtClean="0"/>
              <a:t>Bir isim; harfler, sayılar ve altçizgilerden oluşabilir.</a:t>
            </a:r>
          </a:p>
          <a:p>
            <a:pPr marL="360000" lvl="0" indent="-360000">
              <a:lnSpc>
                <a:spcPct val="110000"/>
              </a:lnSpc>
              <a:buFont typeface="+mj-lt"/>
              <a:buAutoNum type="arabicPeriod"/>
            </a:pPr>
            <a:r>
              <a:rPr lang="tr-TR" sz="2900" dirty="0" smtClean="0"/>
              <a:t>Değişkenler istendiği kadar uzun olabileceği için, anlamlı bir şekilde isimlendirilmelidir.</a:t>
            </a:r>
            <a:r>
              <a:rPr lang="en-US" sz="2900" dirty="0" smtClean="0"/>
              <a:t/>
            </a:r>
            <a:br>
              <a:rPr lang="en-US" sz="2900" dirty="0" smtClean="0"/>
            </a:br>
            <a:endParaRPr kumimoji="0" lang="tr-TR" sz="29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9 Grup"/>
          <p:cNvGrpSpPr/>
          <p:nvPr/>
        </p:nvGrpSpPr>
        <p:grpSpPr>
          <a:xfrm>
            <a:off x="208084" y="-13847"/>
            <a:ext cx="8935916" cy="6871157"/>
            <a:chOff x="208084" y="-13847"/>
            <a:chExt cx="8935916" cy="6871157"/>
          </a:xfrm>
        </p:grpSpPr>
        <p:pic>
          <p:nvPicPr>
            <p:cNvPr id="9" name="8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5" name="4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827584" y="1484784"/>
            <a:ext cx="5904656" cy="4320480"/>
          </a:xfrm>
        </p:spPr>
        <p:txBody>
          <a:bodyPr>
            <a:noAutofit/>
          </a:bodyPr>
          <a:lstStyle/>
          <a:p>
            <a:pPr>
              <a:buNone/>
            </a:pPr>
            <a:r>
              <a:rPr lang="tr-TR" sz="4000" b="1" dirty="0" smtClean="0"/>
              <a:t>	</a:t>
            </a:r>
            <a:r>
              <a:rPr lang="tr-TR" sz="4000" b="1" u="sng" dirty="0" smtClean="0"/>
              <a:t>SMALL BASIC</a:t>
            </a:r>
            <a:endParaRPr lang="tr-TR" sz="4000" b="1" dirty="0" smtClean="0"/>
          </a:p>
          <a:p>
            <a:pPr>
              <a:buNone/>
            </a:pPr>
            <a:r>
              <a:rPr lang="tr-TR" sz="4000" b="1" dirty="0" smtClean="0"/>
              <a:t>	</a:t>
            </a:r>
            <a:r>
              <a:rPr lang="tr-TR" sz="4000" dirty="0" smtClean="0"/>
              <a:t>Programlamayı yeni başlayanlar için kolay, anlaşılır ve eğlenceli hale getirmek üzere tasarlanmış olan bir programlama dilidir. </a:t>
            </a:r>
          </a:p>
          <a:p>
            <a:pPr>
              <a:buNone/>
            </a:pPr>
            <a:endParaRPr lang="tr-TR" sz="4000" dirty="0" smtClean="0"/>
          </a:p>
        </p:txBody>
      </p:sp>
      <p:pic>
        <p:nvPicPr>
          <p:cNvPr id="84994" name="Picture 2" descr="Yellow Post It Clip Art"/>
          <p:cNvPicPr>
            <a:picLocks noChangeAspect="1" noChangeArrowheads="1"/>
          </p:cNvPicPr>
          <p:nvPr/>
        </p:nvPicPr>
        <p:blipFill>
          <a:blip r:embed="rId2" cstate="print"/>
          <a:srcRect/>
          <a:stretch>
            <a:fillRect/>
          </a:stretch>
        </p:blipFill>
        <p:spPr bwMode="auto">
          <a:xfrm>
            <a:off x="2147483647" y="-1416050"/>
            <a:ext cx="2686050" cy="28575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971600" y="1916832"/>
            <a:ext cx="5904656" cy="3816424"/>
          </a:xfrm>
          <a:prstGeom prst="rect">
            <a:avLst/>
          </a:prstGeom>
        </p:spPr>
        <p:txBody>
          <a:bodyPr vert="horz">
            <a:normAutofit/>
          </a:bodyPr>
          <a:lstStyle/>
          <a:p>
            <a:pPr marL="274320" lvl="0" indent="-274320">
              <a:spcBef>
                <a:spcPts val="600"/>
              </a:spcBef>
              <a:buClr>
                <a:schemeClr val="accent1"/>
              </a:buClr>
              <a:buSzPct val="76000"/>
            </a:pPr>
            <a:r>
              <a:rPr kumimoji="0" lang="tr-TR" sz="4000" b="1" i="0" u="none" strike="noStrike" kern="1200" cap="none" spc="0" normalizeH="0" baseline="0" noProof="0" dirty="0" smtClean="0">
                <a:ln>
                  <a:noFill/>
                </a:ln>
                <a:solidFill>
                  <a:schemeClr val="tx1"/>
                </a:solidFill>
                <a:effectLst/>
                <a:uLnTx/>
                <a:uFillTx/>
                <a:latin typeface="+mn-lt"/>
                <a:ea typeface="+mn-ea"/>
                <a:cs typeface="+mn-cs"/>
              </a:rPr>
              <a:t>	</a:t>
            </a:r>
            <a:r>
              <a:rPr lang="en-US" sz="4000" b="1" u="sng" dirty="0" smtClean="0"/>
              <a:t>Read</a:t>
            </a:r>
            <a:r>
              <a:rPr lang="tr-TR" sz="4000" b="1" u="sng" dirty="0" smtClean="0"/>
              <a:t>:</a:t>
            </a:r>
            <a:r>
              <a:rPr lang="en-US" sz="4000" dirty="0" smtClean="0"/>
              <a:t/>
            </a:r>
            <a:br>
              <a:rPr lang="en-US" sz="4000" dirty="0" smtClean="0"/>
            </a:br>
            <a:r>
              <a:rPr lang="en-US" sz="4000" dirty="0" err="1" smtClean="0"/>
              <a:t>Metin</a:t>
            </a:r>
            <a:r>
              <a:rPr lang="en-US" sz="4000" dirty="0" smtClean="0"/>
              <a:t> </a:t>
            </a:r>
            <a:r>
              <a:rPr lang="en-US" sz="4000" dirty="0" err="1" smtClean="0"/>
              <a:t>penceresinden</a:t>
            </a:r>
            <a:r>
              <a:rPr lang="tr-TR" sz="4000" dirty="0" smtClean="0"/>
              <a:t> kullanıcının girdiği </a:t>
            </a:r>
            <a:r>
              <a:rPr lang="en-US" sz="4000" dirty="0" smtClean="0"/>
              <a:t>met</a:t>
            </a:r>
            <a:r>
              <a:rPr lang="tr-TR" sz="4000" dirty="0" err="1" smtClean="0"/>
              <a:t>ni</a:t>
            </a:r>
            <a:r>
              <a:rPr lang="en-US" sz="4000" dirty="0" smtClean="0"/>
              <a:t> </a:t>
            </a:r>
            <a:r>
              <a:rPr lang="en-US" sz="4000" dirty="0" err="1" smtClean="0"/>
              <a:t>okur</a:t>
            </a:r>
            <a:r>
              <a:rPr lang="tr-TR" sz="4000" dirty="0" smtClean="0"/>
              <a:t> ve</a:t>
            </a:r>
            <a:r>
              <a:rPr lang="en-US" sz="4000" dirty="0" smtClean="0"/>
              <a:t> E</a:t>
            </a:r>
            <a:r>
              <a:rPr lang="tr-TR" sz="4000" dirty="0" err="1" smtClean="0"/>
              <a:t>nter</a:t>
            </a:r>
            <a:r>
              <a:rPr lang="en-US" sz="4000" dirty="0" smtClean="0"/>
              <a:t> </a:t>
            </a:r>
            <a:r>
              <a:rPr lang="en-US" sz="4000" dirty="0" err="1" smtClean="0"/>
              <a:t>tuşuna</a:t>
            </a:r>
            <a:r>
              <a:rPr lang="en-US" sz="4000" dirty="0" smtClean="0"/>
              <a:t> bas</a:t>
            </a:r>
            <a:r>
              <a:rPr lang="tr-TR" sz="4000" dirty="0" err="1" smtClean="0"/>
              <a:t>ıl</a:t>
            </a:r>
            <a:r>
              <a:rPr lang="en-US" sz="4000" dirty="0" err="1" smtClean="0"/>
              <a:t>ana</a:t>
            </a:r>
            <a:r>
              <a:rPr lang="en-US" sz="4000" dirty="0" smtClean="0"/>
              <a:t> </a:t>
            </a:r>
            <a:r>
              <a:rPr lang="en-US" sz="4000" dirty="0" err="1" smtClean="0"/>
              <a:t>kadar</a:t>
            </a:r>
            <a:r>
              <a:rPr lang="en-US" sz="4000" dirty="0" smtClean="0"/>
              <a:t> </a:t>
            </a:r>
            <a:r>
              <a:rPr lang="tr-TR" sz="4000" dirty="0" smtClean="0"/>
              <a:t>bekler</a:t>
            </a:r>
            <a:r>
              <a:rPr lang="en-US" sz="4000" dirty="0" smtClean="0"/>
              <a:t>.</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psychforsport.com/wp-content/uploads/2012/05/eyes-spherical-balls.gif"/>
          <p:cNvPicPr>
            <a:picLocks noChangeAspect="1" noChangeArrowheads="1"/>
          </p:cNvPicPr>
          <p:nvPr/>
        </p:nvPicPr>
        <p:blipFill>
          <a:blip r:embed="rId2" cstate="print"/>
          <a:srcRect/>
          <a:stretch>
            <a:fillRect/>
          </a:stretch>
        </p:blipFill>
        <p:spPr bwMode="auto">
          <a:xfrm>
            <a:off x="251520" y="4129543"/>
            <a:ext cx="3528392" cy="2208774"/>
          </a:xfrm>
          <a:prstGeom prst="rect">
            <a:avLst/>
          </a:prstGeom>
          <a:noFill/>
        </p:spPr>
      </p:pic>
      <p:sp>
        <p:nvSpPr>
          <p:cNvPr id="2" name="1 Başlık"/>
          <p:cNvSpPr>
            <a:spLocks noGrp="1"/>
          </p:cNvSpPr>
          <p:nvPr>
            <p:ph type="title"/>
          </p:nvPr>
        </p:nvSpPr>
        <p:spPr/>
        <p:txBody>
          <a:bodyPr>
            <a:normAutofit/>
          </a:bodyPr>
          <a:lstStyle/>
          <a:p>
            <a:r>
              <a:rPr lang="tr-TR" b="1" dirty="0" smtClean="0"/>
              <a:t>Programın Analizi</a:t>
            </a:r>
            <a:endParaRPr lang="tr-TR" dirty="0"/>
          </a:p>
        </p:txBody>
      </p:sp>
      <p:sp>
        <p:nvSpPr>
          <p:cNvPr id="3" name="2 İçerik Yer Tutucusu"/>
          <p:cNvSpPr>
            <a:spLocks noGrp="1"/>
          </p:cNvSpPr>
          <p:nvPr>
            <p:ph sz="quarter" idx="1"/>
          </p:nvPr>
        </p:nvSpPr>
        <p:spPr/>
        <p:txBody>
          <a:bodyPr/>
          <a:lstStyle/>
          <a:p>
            <a:pPr>
              <a:buNone/>
            </a:pPr>
            <a:endParaRPr lang="tr-TR" dirty="0" smtClean="0"/>
          </a:p>
          <a:p>
            <a:pPr>
              <a:buNone/>
            </a:pPr>
            <a:r>
              <a:rPr lang="tr-TR" dirty="0" err="1" smtClean="0">
                <a:latin typeface="Consolas" pitchFamily="49" charset="0"/>
              </a:rPr>
              <a:t>TextWindow</a:t>
            </a:r>
            <a:r>
              <a:rPr lang="tr-TR" dirty="0" smtClean="0">
                <a:latin typeface="Consolas" pitchFamily="49" charset="0"/>
              </a:rPr>
              <a:t>.</a:t>
            </a:r>
            <a:r>
              <a:rPr lang="tr-TR" dirty="0" err="1" smtClean="0">
                <a:latin typeface="Consolas" pitchFamily="49" charset="0"/>
              </a:rPr>
              <a:t>WriteLine</a:t>
            </a:r>
            <a:r>
              <a:rPr lang="tr-TR" dirty="0" smtClean="0">
                <a:latin typeface="Consolas" pitchFamily="49" charset="0"/>
              </a:rPr>
              <a:t>("Merhaba " + ad)</a:t>
            </a:r>
          </a:p>
          <a:p>
            <a:pPr>
              <a:buNone/>
            </a:pPr>
            <a:endParaRPr lang="tr-TR" dirty="0" smtClean="0"/>
          </a:p>
          <a:p>
            <a:r>
              <a:rPr lang="tr-TR" dirty="0" smtClean="0"/>
              <a:t>Bu, </a:t>
            </a:r>
            <a:r>
              <a:rPr lang="tr-TR" b="1" dirty="0" smtClean="0"/>
              <a:t>ad </a:t>
            </a:r>
            <a:r>
              <a:rPr lang="tr-TR" dirty="0" smtClean="0"/>
              <a:t>değişkenimizde sakladığımız değeri kullandığımız yerdir.  </a:t>
            </a:r>
            <a:r>
              <a:rPr lang="tr-TR" b="1" dirty="0" smtClean="0"/>
              <a:t>ad </a:t>
            </a:r>
            <a:r>
              <a:rPr lang="tr-TR" dirty="0" smtClean="0"/>
              <a:t>bölümünde yazan değeri alıyoruz, bunu “Merhaba”ya ekliyoruz ve </a:t>
            </a:r>
            <a:r>
              <a:rPr lang="tr-TR" dirty="0" err="1" smtClean="0"/>
              <a:t>TextWindow’a</a:t>
            </a:r>
            <a:r>
              <a:rPr lang="tr-TR" dirty="0" smtClean="0"/>
              <a:t> yazıyoruz. </a:t>
            </a: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Programı Geliştirme</a:t>
            </a:r>
            <a:endParaRPr lang="tr-TR" sz="2800" dirty="0">
              <a:solidFill>
                <a:schemeClr val="tx1"/>
              </a:solidFill>
              <a:latin typeface="+mn-lt"/>
            </a:endParaRPr>
          </a:p>
        </p:txBody>
      </p:sp>
      <p:sp>
        <p:nvSpPr>
          <p:cNvPr id="3" name="2 İçerik Yer Tutucusu"/>
          <p:cNvSpPr>
            <a:spLocks noGrp="1"/>
          </p:cNvSpPr>
          <p:nvPr>
            <p:ph sz="quarter" idx="1"/>
          </p:nvPr>
        </p:nvSpPr>
        <p:spPr/>
        <p:txBody>
          <a:bodyPr/>
          <a:lstStyle/>
          <a:p>
            <a:r>
              <a:rPr lang="tr-TR" dirty="0" smtClean="0"/>
              <a:t>Bir değişken girildiğinde, bunu istediğiniz zaman tekrar kullanabilirsiniz. Örneğin; şunları yapabilirsiniz:</a:t>
            </a:r>
          </a:p>
          <a:p>
            <a:endParaRPr lang="tr-TR" dirty="0" smtClean="0"/>
          </a:p>
          <a:p>
            <a:endParaRPr lang="tr-TR" dirty="0" smtClean="0"/>
          </a:p>
          <a:p>
            <a:endParaRPr lang="tr-TR" dirty="0" smtClean="0"/>
          </a:p>
          <a:p>
            <a:endParaRPr lang="tr-TR" dirty="0" smtClean="0"/>
          </a:p>
          <a:p>
            <a:endParaRPr lang="tr-TR" dirty="0" smtClean="0"/>
          </a:p>
          <a:p>
            <a:r>
              <a:rPr lang="tr-TR" dirty="0" smtClean="0"/>
              <a:t>Şu çıktıyı göreceksiniz:</a:t>
            </a:r>
          </a:p>
          <a:p>
            <a:endParaRPr lang="tr-TR" dirty="0"/>
          </a:p>
        </p:txBody>
      </p:sp>
      <p:pic>
        <p:nvPicPr>
          <p:cNvPr id="2051" name="Picture 3"/>
          <p:cNvPicPr>
            <a:picLocks noChangeAspect="1" noChangeArrowheads="1"/>
          </p:cNvPicPr>
          <p:nvPr/>
        </p:nvPicPr>
        <p:blipFill>
          <a:blip r:embed="rId3" cstate="print"/>
          <a:srcRect/>
          <a:stretch>
            <a:fillRect/>
          </a:stretch>
        </p:blipFill>
        <p:spPr bwMode="auto">
          <a:xfrm>
            <a:off x="323528" y="2132856"/>
            <a:ext cx="8546681" cy="2088232"/>
          </a:xfrm>
          <a:prstGeom prst="rect">
            <a:avLst/>
          </a:prstGeom>
          <a:noFill/>
          <a:ln w="9525">
            <a:noFill/>
            <a:miter lim="800000"/>
            <a:headEnd/>
            <a:tailEnd/>
          </a:ln>
        </p:spPr>
      </p:pic>
      <p:pic>
        <p:nvPicPr>
          <p:cNvPr id="2053" name="Picture 5"/>
          <p:cNvPicPr>
            <a:picLocks noChangeAspect="1" noChangeArrowheads="1"/>
          </p:cNvPicPr>
          <p:nvPr/>
        </p:nvPicPr>
        <p:blipFill>
          <a:blip r:embed="rId4" cstate="print"/>
          <a:srcRect/>
          <a:stretch>
            <a:fillRect/>
          </a:stretch>
        </p:blipFill>
        <p:spPr bwMode="auto">
          <a:xfrm>
            <a:off x="691701" y="5013176"/>
            <a:ext cx="7738288"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Write</a:t>
            </a:r>
            <a:endParaRPr lang="tr-TR" b="1" dirty="0"/>
          </a:p>
        </p:txBody>
      </p:sp>
      <p:sp>
        <p:nvSpPr>
          <p:cNvPr id="3" name="2 İçerik Yer Tutucusu"/>
          <p:cNvSpPr>
            <a:spLocks noGrp="1"/>
          </p:cNvSpPr>
          <p:nvPr>
            <p:ph sz="quarter" idx="1"/>
          </p:nvPr>
        </p:nvSpPr>
        <p:spPr>
          <a:xfrm>
            <a:off x="457200" y="1219200"/>
            <a:ext cx="4762872" cy="4937760"/>
          </a:xfrm>
        </p:spPr>
        <p:txBody>
          <a:bodyPr/>
          <a:lstStyle/>
          <a:p>
            <a:endParaRPr lang="tr-TR" dirty="0" smtClean="0"/>
          </a:p>
          <a:p>
            <a:r>
              <a:rPr lang="es-ES" dirty="0" smtClean="0"/>
              <a:t>Tıpkı WriteLine gibi, Write da </a:t>
            </a:r>
            <a:r>
              <a:rPr lang="tr-TR" dirty="0" err="1" smtClean="0"/>
              <a:t>Text</a:t>
            </a:r>
            <a:r>
              <a:rPr lang="es-ES" dirty="0" smtClean="0"/>
              <a:t>Window’da</a:t>
            </a:r>
            <a:r>
              <a:rPr lang="tr-TR" dirty="0" smtClean="0"/>
              <a:t> (Konsol)</a:t>
            </a:r>
            <a:r>
              <a:rPr lang="es-ES" dirty="0" smtClean="0"/>
              <a:t> bir diğer işlemdir. Write, </a:t>
            </a:r>
            <a:r>
              <a:rPr lang="tr-TR" dirty="0" smtClean="0"/>
              <a:t>Konsol</a:t>
            </a:r>
            <a:r>
              <a:rPr lang="es-ES" dirty="0" smtClean="0"/>
              <a:t>a bir şey yazmanıza izin verir, </a:t>
            </a:r>
            <a:r>
              <a:rPr lang="tr-TR" dirty="0" smtClean="0"/>
              <a:t> </a:t>
            </a:r>
            <a:r>
              <a:rPr lang="es-ES" dirty="0" smtClean="0"/>
              <a:t>ancak bundan sonra gelen metnin mevcut metinle aynı satırda olmasını sağlar.</a:t>
            </a:r>
            <a:endParaRPr lang="tr-TR" dirty="0" smtClean="0"/>
          </a:p>
          <a:p>
            <a:endParaRPr lang="tr-TR" dirty="0"/>
          </a:p>
        </p:txBody>
      </p:sp>
      <p:pic>
        <p:nvPicPr>
          <p:cNvPr id="3077" name="Picture 5" descr="http://websiteexpert.com/wp-content/uploads/orange-dude-glasses-notepad.jpg"/>
          <p:cNvPicPr>
            <a:picLocks noChangeAspect="1" noChangeArrowheads="1"/>
          </p:cNvPicPr>
          <p:nvPr/>
        </p:nvPicPr>
        <p:blipFill>
          <a:blip r:embed="rId2" cstate="print"/>
          <a:srcRect/>
          <a:stretch>
            <a:fillRect/>
          </a:stretch>
        </p:blipFill>
        <p:spPr bwMode="auto">
          <a:xfrm>
            <a:off x="5220072" y="1292170"/>
            <a:ext cx="3635896" cy="4876235"/>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7" name="6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8" name="7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827584" y="1772816"/>
            <a:ext cx="5688632" cy="3816424"/>
          </a:xfrm>
          <a:prstGeom prst="rect">
            <a:avLst/>
          </a:prstGeom>
        </p:spPr>
        <p:txBody>
          <a:bodyPr vert="horz">
            <a:normAutofit/>
          </a:bodyPr>
          <a:lstStyle/>
          <a:p>
            <a:pPr marL="274320" lvl="0" indent="-274320">
              <a:spcBef>
                <a:spcPts val="600"/>
              </a:spcBef>
              <a:buClr>
                <a:schemeClr val="accent1"/>
              </a:buClr>
              <a:buSzPct val="76000"/>
            </a:pPr>
            <a:r>
              <a:rPr kumimoji="0" lang="tr-TR" sz="4000" b="1" i="0" u="none" strike="noStrike" kern="1200" cap="none" spc="0" normalizeH="0" baseline="0" noProof="0" dirty="0" smtClean="0">
                <a:ln>
                  <a:noFill/>
                </a:ln>
                <a:solidFill>
                  <a:schemeClr val="tx1"/>
                </a:solidFill>
                <a:effectLst/>
                <a:uLnTx/>
                <a:uFillTx/>
                <a:latin typeface="+mn-lt"/>
                <a:ea typeface="+mn-ea"/>
                <a:cs typeface="+mn-cs"/>
              </a:rPr>
              <a:t>	</a:t>
            </a:r>
            <a:r>
              <a:rPr lang="tr-TR" sz="4000" b="1" u="sng" dirty="0" err="1" smtClean="0"/>
              <a:t>Write</a:t>
            </a:r>
            <a:r>
              <a:rPr lang="tr-TR" sz="4000" b="1" u="sng" dirty="0" smtClean="0"/>
              <a:t>:</a:t>
            </a:r>
            <a:r>
              <a:rPr lang="en-US" sz="4000" dirty="0" smtClean="0"/>
              <a:t/>
            </a:r>
            <a:br>
              <a:rPr lang="en-US" sz="4000" dirty="0" smtClean="0"/>
            </a:br>
            <a:r>
              <a:rPr lang="en-US" sz="4000" dirty="0" err="1" smtClean="0"/>
              <a:t>Metin</a:t>
            </a:r>
            <a:r>
              <a:rPr lang="en-US" sz="4000" dirty="0" smtClean="0"/>
              <a:t> </a:t>
            </a:r>
            <a:r>
              <a:rPr lang="en-US" sz="4000" dirty="0" err="1" smtClean="0"/>
              <a:t>penceresine</a:t>
            </a:r>
            <a:r>
              <a:rPr lang="en-US" sz="4000" dirty="0" smtClean="0"/>
              <a:t> </a:t>
            </a:r>
            <a:r>
              <a:rPr lang="en-US" sz="4000" dirty="0" err="1" smtClean="0"/>
              <a:t>metin</a:t>
            </a:r>
            <a:r>
              <a:rPr lang="en-US" sz="4000" dirty="0" smtClean="0"/>
              <a:t> </a:t>
            </a:r>
            <a:r>
              <a:rPr lang="en-US" sz="4000" dirty="0" err="1" smtClean="0"/>
              <a:t>ya</a:t>
            </a:r>
            <a:r>
              <a:rPr lang="en-US" sz="4000" dirty="0" smtClean="0"/>
              <a:t> </a:t>
            </a:r>
            <a:r>
              <a:rPr lang="en-US" sz="4000" dirty="0" err="1" smtClean="0"/>
              <a:t>da</a:t>
            </a:r>
            <a:r>
              <a:rPr lang="en-US" sz="4000" dirty="0" smtClean="0"/>
              <a:t> </a:t>
            </a:r>
            <a:r>
              <a:rPr lang="en-US" sz="4000" dirty="0" err="1" smtClean="0"/>
              <a:t>sayı</a:t>
            </a:r>
            <a:r>
              <a:rPr lang="en-US" sz="4000" dirty="0" smtClean="0"/>
              <a:t> </a:t>
            </a:r>
            <a:r>
              <a:rPr lang="en-US" sz="4000" dirty="0" err="1" smtClean="0"/>
              <a:t>yazar</a:t>
            </a:r>
            <a:r>
              <a:rPr lang="tr-TR" sz="4000" dirty="0" smtClean="0"/>
              <a:t> ve </a:t>
            </a:r>
            <a:r>
              <a:rPr lang="en-US" sz="4000" dirty="0" err="1" smtClean="0"/>
              <a:t>yeni</a:t>
            </a:r>
            <a:r>
              <a:rPr lang="en-US" sz="4000" dirty="0" smtClean="0"/>
              <a:t> </a:t>
            </a:r>
            <a:r>
              <a:rPr lang="en-US" sz="4000" dirty="0" err="1" smtClean="0"/>
              <a:t>satır</a:t>
            </a:r>
            <a:r>
              <a:rPr lang="en-US" sz="4000" dirty="0" smtClean="0"/>
              <a:t> </a:t>
            </a:r>
            <a:r>
              <a:rPr lang="en-US" sz="4000" dirty="0" err="1" smtClean="0"/>
              <a:t>eklenmez</a:t>
            </a:r>
            <a:r>
              <a:rPr lang="tr-TR" sz="4000" dirty="0" smtClean="0"/>
              <a:t>.</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3" name="Picture 7" descr="https://tooeleschools.org/departments/districtcurriculum/PublishingImages/76881213math-image-gif-sqq9sg.gif"/>
          <p:cNvPicPr>
            <a:picLocks noChangeAspect="1" noChangeArrowheads="1"/>
          </p:cNvPicPr>
          <p:nvPr/>
        </p:nvPicPr>
        <p:blipFill>
          <a:blip r:embed="rId2" cstate="print"/>
          <a:srcRect/>
          <a:stretch>
            <a:fillRect/>
          </a:stretch>
        </p:blipFill>
        <p:spPr bwMode="auto">
          <a:xfrm>
            <a:off x="4139952" y="1252580"/>
            <a:ext cx="4811266" cy="5056740"/>
          </a:xfrm>
          <a:prstGeom prst="rect">
            <a:avLst/>
          </a:prstGeom>
          <a:noFill/>
        </p:spPr>
      </p:pic>
      <p:sp>
        <p:nvSpPr>
          <p:cNvPr id="2" name="1 Başlık"/>
          <p:cNvSpPr>
            <a:spLocks noGrp="1"/>
          </p:cNvSpPr>
          <p:nvPr>
            <p:ph type="title"/>
          </p:nvPr>
        </p:nvSpPr>
        <p:spPr/>
        <p:txBody>
          <a:bodyPr>
            <a:normAutofit/>
          </a:bodyPr>
          <a:lstStyle/>
          <a:p>
            <a:r>
              <a:rPr lang="tr-TR" b="1" dirty="0" smtClean="0"/>
              <a:t>Sayılarla Oynamak</a:t>
            </a:r>
            <a:endParaRPr lang="tr-TR" dirty="0"/>
          </a:p>
        </p:txBody>
      </p:sp>
      <p:sp>
        <p:nvSpPr>
          <p:cNvPr id="3" name="2 İçerik Yer Tutucusu"/>
          <p:cNvSpPr>
            <a:spLocks noGrp="1"/>
          </p:cNvSpPr>
          <p:nvPr>
            <p:ph sz="quarter" idx="1"/>
          </p:nvPr>
        </p:nvSpPr>
        <p:spPr>
          <a:xfrm>
            <a:off x="457200" y="1219200"/>
            <a:ext cx="3826768" cy="4937760"/>
          </a:xfrm>
        </p:spPr>
        <p:txBody>
          <a:bodyPr/>
          <a:lstStyle/>
          <a:p>
            <a:endParaRPr lang="tr-TR" dirty="0" smtClean="0"/>
          </a:p>
          <a:p>
            <a:r>
              <a:rPr lang="tr-TR" dirty="0" smtClean="0"/>
              <a:t>Biraz önce kullanıcının ismini saklamak için değişkenleri nasıl kullanabileceğimizi gördük. Bundan sonraki birkaç programda, değişkenlerde sayıları nasıl saklayabileceğimizi ve işleyebileceğimizi göreceğiz. </a:t>
            </a:r>
          </a:p>
          <a:p>
            <a:endParaRPr lang="tr-TR" dirty="0" smtClean="0"/>
          </a:p>
          <a:p>
            <a:endParaRPr lang="tr-TR"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Sayılarla Oynamak</a:t>
            </a:r>
            <a:endParaRPr lang="tr-TR" dirty="0"/>
          </a:p>
        </p:txBody>
      </p:sp>
      <p:sp>
        <p:nvSpPr>
          <p:cNvPr id="3" name="2 İçerik Yer Tutucusu"/>
          <p:cNvSpPr>
            <a:spLocks noGrp="1"/>
          </p:cNvSpPr>
          <p:nvPr>
            <p:ph sz="quarter" idx="1"/>
          </p:nvPr>
        </p:nvSpPr>
        <p:spPr/>
        <p:txBody>
          <a:bodyPr/>
          <a:lstStyle/>
          <a:p>
            <a:r>
              <a:rPr lang="tr-TR" dirty="0" smtClean="0"/>
              <a:t>Basit bir programla başlayalım:</a:t>
            </a:r>
          </a:p>
          <a:p>
            <a:endParaRPr lang="tr-TR" dirty="0" smtClean="0"/>
          </a:p>
          <a:p>
            <a:endParaRPr lang="tr-TR" dirty="0" smtClean="0"/>
          </a:p>
          <a:p>
            <a:endParaRPr lang="tr-TR" dirty="0" smtClean="0"/>
          </a:p>
          <a:p>
            <a:endParaRPr lang="tr-TR" dirty="0" smtClean="0"/>
          </a:p>
          <a:p>
            <a:endParaRPr lang="tr-TR" dirty="0" smtClean="0"/>
          </a:p>
          <a:p>
            <a:r>
              <a:rPr lang="tr-TR" dirty="0" smtClean="0"/>
              <a:t>Bu programı çalıştırdığınızda, aşağıdaki çıktıyı göreceksiniz:</a:t>
            </a:r>
          </a:p>
          <a:p>
            <a:endParaRPr lang="tr-TR" dirty="0" smtClean="0"/>
          </a:p>
        </p:txBody>
      </p:sp>
      <p:pic>
        <p:nvPicPr>
          <p:cNvPr id="5" name="Picture 24"/>
          <p:cNvPicPr/>
          <p:nvPr/>
        </p:nvPicPr>
        <p:blipFill>
          <a:blip r:embed="rId3" cstate="print"/>
          <a:srcRect/>
          <a:stretch>
            <a:fillRect/>
          </a:stretch>
        </p:blipFill>
        <p:spPr bwMode="auto">
          <a:xfrm>
            <a:off x="251520" y="4984600"/>
            <a:ext cx="8604955" cy="1296144"/>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67544" y="1844824"/>
            <a:ext cx="5832648" cy="205008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Sayılarla Oynamak</a:t>
            </a:r>
            <a:endParaRPr lang="tr-TR" dirty="0"/>
          </a:p>
        </p:txBody>
      </p:sp>
      <p:sp>
        <p:nvSpPr>
          <p:cNvPr id="3" name="2 İçerik Yer Tutucusu"/>
          <p:cNvSpPr>
            <a:spLocks noGrp="1"/>
          </p:cNvSpPr>
          <p:nvPr>
            <p:ph sz="quarter" idx="1"/>
          </p:nvPr>
        </p:nvSpPr>
        <p:spPr/>
        <p:txBody>
          <a:bodyPr/>
          <a:lstStyle/>
          <a:p>
            <a:endParaRPr lang="tr-TR" dirty="0" smtClean="0"/>
          </a:p>
          <a:p>
            <a:endParaRPr lang="tr-TR" dirty="0" smtClean="0"/>
          </a:p>
          <a:p>
            <a:r>
              <a:rPr lang="tr-TR" dirty="0" smtClean="0"/>
              <a:t>Toplama işlemi için aşağıdaki programı yazalım.</a:t>
            </a:r>
          </a:p>
          <a:p>
            <a:endParaRPr lang="tr-TR" dirty="0" smtClean="0"/>
          </a:p>
          <a:p>
            <a:endParaRPr lang="tr-TR" dirty="0" smtClean="0"/>
          </a:p>
          <a:p>
            <a:endParaRPr lang="tr-TR" dirty="0" smtClean="0"/>
          </a:p>
          <a:p>
            <a:endParaRPr lang="tr-TR" dirty="0" smtClean="0"/>
          </a:p>
          <a:p>
            <a:endParaRPr lang="tr-TR" dirty="0" smtClean="0"/>
          </a:p>
        </p:txBody>
      </p:sp>
      <p:pic>
        <p:nvPicPr>
          <p:cNvPr id="6" name="5 Resim" descr="kalem.gif"/>
          <p:cNvPicPr>
            <a:picLocks noChangeAspect="1"/>
          </p:cNvPicPr>
          <p:nvPr/>
        </p:nvPicPr>
        <p:blipFill>
          <a:blip r:embed="rId3" cstate="print"/>
          <a:stretch>
            <a:fillRect/>
          </a:stretch>
        </p:blipFill>
        <p:spPr>
          <a:xfrm>
            <a:off x="6516216" y="1"/>
            <a:ext cx="2627784" cy="2761297"/>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611560" y="3140968"/>
            <a:ext cx="7375242" cy="2592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8" name="7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467544" y="1340768"/>
            <a:ext cx="6336704" cy="4896544"/>
          </a:xfrm>
          <a:prstGeom prst="rect">
            <a:avLst/>
          </a:prstGeom>
        </p:spPr>
        <p:txBody>
          <a:bodyPr vert="horz">
            <a:normAutofit/>
          </a:bodyPr>
          <a:lstStyle/>
          <a:p>
            <a:pPr marL="360000" lvl="0">
              <a:lnSpc>
                <a:spcPct val="110000"/>
              </a:lnSpc>
              <a:spcBef>
                <a:spcPts val="600"/>
              </a:spcBef>
              <a:buClr>
                <a:schemeClr val="accent1"/>
              </a:buClr>
              <a:buSzPct val="76000"/>
            </a:pPr>
            <a:r>
              <a:rPr lang="tr-TR" sz="4000" b="1" u="sng" dirty="0" smtClean="0"/>
              <a:t>Dört  İşlem Sembolleri:</a:t>
            </a:r>
          </a:p>
          <a:p>
            <a:pPr marL="360000" lvl="0" indent="-360000">
              <a:lnSpc>
                <a:spcPct val="110000"/>
              </a:lnSpc>
            </a:pPr>
            <a:r>
              <a:rPr lang="tr-TR" sz="4000" dirty="0" smtClean="0"/>
              <a:t>	+	</a:t>
            </a:r>
            <a:r>
              <a:rPr lang="tr-TR" sz="4000" dirty="0" smtClean="0">
                <a:sym typeface="Wingdings" pitchFamily="2" charset="2"/>
              </a:rPr>
              <a:t> </a:t>
            </a:r>
            <a:r>
              <a:rPr lang="tr-TR" sz="4000" dirty="0" smtClean="0"/>
              <a:t>Toplama</a:t>
            </a:r>
          </a:p>
          <a:p>
            <a:pPr marL="360000" lvl="0" indent="-360000">
              <a:lnSpc>
                <a:spcPct val="110000"/>
              </a:lnSpc>
            </a:pPr>
            <a:r>
              <a:rPr lang="tr-TR" sz="4000" dirty="0" smtClean="0">
                <a:sym typeface="Wingdings" pitchFamily="2" charset="2"/>
              </a:rPr>
              <a:t>	-	 Çıkarma</a:t>
            </a:r>
          </a:p>
          <a:p>
            <a:pPr marL="360000" lvl="0" indent="-360000">
              <a:lnSpc>
                <a:spcPct val="110000"/>
              </a:lnSpc>
            </a:pPr>
            <a:r>
              <a:rPr lang="tr-TR" sz="4000" dirty="0" smtClean="0">
                <a:sym typeface="Wingdings" pitchFamily="2" charset="2"/>
              </a:rPr>
              <a:t>	*	 Çarpma</a:t>
            </a:r>
          </a:p>
          <a:p>
            <a:pPr marL="360000" lvl="0" indent="-360000">
              <a:lnSpc>
                <a:spcPct val="110000"/>
              </a:lnSpc>
            </a:pPr>
            <a:r>
              <a:rPr lang="tr-TR" sz="4000" dirty="0" smtClean="0"/>
              <a:t>	/ 	</a:t>
            </a:r>
            <a:r>
              <a:rPr lang="tr-TR" sz="4000" dirty="0" smtClean="0">
                <a:sym typeface="Wingdings" pitchFamily="2" charset="2"/>
              </a:rPr>
              <a:t> Bölme</a:t>
            </a:r>
            <a:r>
              <a:rPr lang="en-US" sz="4000" dirty="0" smtClean="0"/>
              <a:t/>
            </a:r>
            <a:br>
              <a:rPr lang="en-US" sz="4000" dirty="0" smtClean="0"/>
            </a:b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Programın Analizi</a:t>
            </a:r>
            <a:endParaRPr lang="tr-TR" b="1" dirty="0"/>
          </a:p>
        </p:txBody>
      </p:sp>
      <p:sp>
        <p:nvSpPr>
          <p:cNvPr id="3" name="2 İçerik Yer Tutucusu"/>
          <p:cNvSpPr>
            <a:spLocks noGrp="1"/>
          </p:cNvSpPr>
          <p:nvPr>
            <p:ph sz="quarter" idx="1"/>
          </p:nvPr>
        </p:nvSpPr>
        <p:spPr/>
        <p:txBody>
          <a:bodyPr/>
          <a:lstStyle/>
          <a:p>
            <a:r>
              <a:rPr lang="tr-TR" dirty="0" smtClean="0"/>
              <a:t>Programın birinci satırında, </a:t>
            </a:r>
            <a:r>
              <a:rPr lang="tr-TR" b="1" dirty="0" smtClean="0"/>
              <a:t>a </a:t>
            </a:r>
            <a:r>
              <a:rPr lang="tr-TR" dirty="0" smtClean="0"/>
              <a:t>değişkenine 10 sayısını atıyoruz.  İkinci satırda, </a:t>
            </a:r>
            <a:r>
              <a:rPr lang="tr-TR" b="1" dirty="0" smtClean="0"/>
              <a:t>b </a:t>
            </a:r>
            <a:r>
              <a:rPr lang="tr-TR" dirty="0" smtClean="0"/>
              <a:t>değişkenine 20 sayısını atıyoruz. Üçüncü satırda, </a:t>
            </a:r>
            <a:r>
              <a:rPr lang="tr-TR" b="1" dirty="0" smtClean="0"/>
              <a:t>a </a:t>
            </a:r>
            <a:r>
              <a:rPr lang="tr-TR" dirty="0" smtClean="0"/>
              <a:t>ve</a:t>
            </a:r>
            <a:r>
              <a:rPr lang="tr-TR" b="1" dirty="0" smtClean="0"/>
              <a:t> </a:t>
            </a:r>
            <a:r>
              <a:rPr lang="tr-TR" b="1" dirty="0" err="1" smtClean="0"/>
              <a:t>b</a:t>
            </a:r>
            <a:r>
              <a:rPr lang="tr-TR" dirty="0" err="1" smtClean="0"/>
              <a:t>’yi</a:t>
            </a:r>
            <a:r>
              <a:rPr lang="tr-TR" dirty="0" smtClean="0"/>
              <a:t> topluyor ve sonra çıkan sonucu </a:t>
            </a:r>
            <a:r>
              <a:rPr lang="tr-TR" b="1" dirty="0" err="1" smtClean="0"/>
              <a:t>c</a:t>
            </a:r>
            <a:r>
              <a:rPr lang="tr-TR" dirty="0" err="1" smtClean="0"/>
              <a:t>’ye</a:t>
            </a:r>
            <a:r>
              <a:rPr lang="tr-TR" dirty="0" smtClean="0"/>
              <a:t> atıyoruz. Böylece bu örnekte, </a:t>
            </a:r>
            <a:r>
              <a:rPr lang="tr-TR" b="1" dirty="0" err="1" smtClean="0"/>
              <a:t>c</a:t>
            </a:r>
            <a:r>
              <a:rPr lang="tr-TR" dirty="0" err="1" smtClean="0"/>
              <a:t>’nin</a:t>
            </a:r>
            <a:r>
              <a:rPr lang="tr-TR" dirty="0" smtClean="0"/>
              <a:t> değeri 30 olacaktır.  </a:t>
            </a:r>
            <a:r>
              <a:rPr lang="tr-TR" dirty="0" err="1" smtClean="0"/>
              <a:t>TextWindow’da</a:t>
            </a:r>
            <a:r>
              <a:rPr lang="tr-TR" dirty="0" smtClean="0"/>
              <a:t> görüntülediğimiz değer de budur. </a:t>
            </a:r>
            <a:endParaRPr lang="tr-TR" dirty="0"/>
          </a:p>
        </p:txBody>
      </p:sp>
      <p:pic>
        <p:nvPicPr>
          <p:cNvPr id="3074" name="Picture 2"/>
          <p:cNvPicPr>
            <a:picLocks noChangeAspect="1" noChangeArrowheads="1"/>
          </p:cNvPicPr>
          <p:nvPr/>
        </p:nvPicPr>
        <p:blipFill>
          <a:blip r:embed="rId3" cstate="print"/>
          <a:srcRect/>
          <a:stretch>
            <a:fillRect/>
          </a:stretch>
        </p:blipFill>
        <p:spPr bwMode="auto">
          <a:xfrm>
            <a:off x="1738333" y="3933056"/>
            <a:ext cx="6146035" cy="21602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dd882547_tetris(fr-fr,MSDN_10).png"/>
          <p:cNvPicPr>
            <a:picLocks noChangeAspect="1"/>
          </p:cNvPicPr>
          <p:nvPr/>
        </p:nvPicPr>
        <p:blipFill>
          <a:blip r:embed="rId2" cstate="print"/>
          <a:stretch>
            <a:fillRect/>
          </a:stretch>
        </p:blipFill>
        <p:spPr>
          <a:xfrm>
            <a:off x="686638" y="78048"/>
            <a:ext cx="7814995" cy="6724532"/>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4" name="Picture 8" descr="http://www.stocksfellpointers.com/communities/1/004/011/839/811/images/4592325176.gif"/>
          <p:cNvPicPr>
            <a:picLocks noChangeAspect="1" noChangeArrowheads="1"/>
          </p:cNvPicPr>
          <p:nvPr/>
        </p:nvPicPr>
        <p:blipFill>
          <a:blip r:embed="rId2" cstate="print"/>
          <a:srcRect/>
          <a:stretch>
            <a:fillRect/>
          </a:stretch>
        </p:blipFill>
        <p:spPr bwMode="auto">
          <a:xfrm>
            <a:off x="179512" y="260648"/>
            <a:ext cx="6052000" cy="5976664"/>
          </a:xfrm>
          <a:prstGeom prst="rect">
            <a:avLst/>
          </a:prstGeom>
          <a:noFill/>
        </p:spPr>
      </p:pic>
      <p:sp>
        <p:nvSpPr>
          <p:cNvPr id="3" name="2 İçerik Yer Tutucusu"/>
          <p:cNvSpPr>
            <a:spLocks noGrp="1"/>
          </p:cNvSpPr>
          <p:nvPr>
            <p:ph sz="quarter" idx="4294967295"/>
          </p:nvPr>
        </p:nvSpPr>
        <p:spPr>
          <a:xfrm>
            <a:off x="1331640" y="1700808"/>
            <a:ext cx="4392488" cy="4032448"/>
          </a:xfrm>
        </p:spPr>
        <p:txBody>
          <a:bodyPr>
            <a:normAutofit/>
          </a:bodyPr>
          <a:lstStyle/>
          <a:p>
            <a:pPr>
              <a:buNone/>
            </a:pPr>
            <a:r>
              <a:rPr lang="tr-TR" sz="2800" dirty="0" smtClean="0"/>
              <a:t>	</a:t>
            </a:r>
            <a:r>
              <a:rPr lang="es-ES" sz="2800" dirty="0" smtClean="0"/>
              <a:t>Sayıların başında ve sonunda tırnak işareti olmadığına dikkat edin. Sayılar için, tırnak işaretine gerek yoktur. Tırnak işaretlerine yalnızca metin kullanırken ihtiyacınız vardır.</a:t>
            </a:r>
            <a:endParaRPr lang="tr-TR" sz="2800" dirty="0" smtClean="0"/>
          </a:p>
        </p:txBody>
      </p:sp>
      <p:pic>
        <p:nvPicPr>
          <p:cNvPr id="70658" name="Picture 2" descr="http://www.writingforward.com/wp-content/uploads/2010/02/punctuation-marks-quotation-marks.gif"/>
          <p:cNvPicPr>
            <a:picLocks noChangeAspect="1" noChangeArrowheads="1"/>
          </p:cNvPicPr>
          <p:nvPr/>
        </p:nvPicPr>
        <p:blipFill>
          <a:blip r:embed="rId3" cstate="print"/>
          <a:srcRect/>
          <a:stretch>
            <a:fillRect/>
          </a:stretch>
        </p:blipFill>
        <p:spPr bwMode="auto">
          <a:xfrm>
            <a:off x="6444208" y="2132856"/>
            <a:ext cx="2304256" cy="2304256"/>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Sayılarla Oynamak</a:t>
            </a:r>
            <a:endParaRPr lang="tr-TR" b="1" dirty="0"/>
          </a:p>
        </p:txBody>
      </p:sp>
      <p:sp>
        <p:nvSpPr>
          <p:cNvPr id="3" name="2 İçerik Yer Tutucusu"/>
          <p:cNvSpPr>
            <a:spLocks noGrp="1"/>
          </p:cNvSpPr>
          <p:nvPr>
            <p:ph sz="quarter" idx="1"/>
          </p:nvPr>
        </p:nvSpPr>
        <p:spPr/>
        <p:txBody>
          <a:bodyPr/>
          <a:lstStyle/>
          <a:p>
            <a:r>
              <a:rPr lang="tr-TR" dirty="0" smtClean="0"/>
              <a:t>Şimdi, programı biraz değiştirelim ve sonuçları görelim:</a:t>
            </a:r>
          </a:p>
          <a:p>
            <a:endParaRPr lang="tr-TR" dirty="0" smtClean="0"/>
          </a:p>
          <a:p>
            <a:endParaRPr lang="tr-TR" dirty="0" smtClean="0"/>
          </a:p>
          <a:p>
            <a:endParaRPr lang="tr-TR" dirty="0" smtClean="0"/>
          </a:p>
          <a:p>
            <a:endParaRPr lang="tr-TR" dirty="0" smtClean="0"/>
          </a:p>
          <a:p>
            <a:r>
              <a:rPr lang="tr-TR" dirty="0" smtClean="0"/>
              <a:t>Yukarıdaki program, </a:t>
            </a:r>
            <a:r>
              <a:rPr lang="tr-TR" b="1" dirty="0" smtClean="0"/>
              <a:t>a </a:t>
            </a:r>
            <a:r>
              <a:rPr lang="tr-TR" dirty="0" smtClean="0"/>
              <a:t>ile </a:t>
            </a:r>
            <a:r>
              <a:rPr lang="tr-TR" b="1" dirty="0" err="1" smtClean="0"/>
              <a:t>b</a:t>
            </a:r>
            <a:r>
              <a:rPr lang="tr-TR" dirty="0" err="1" smtClean="0"/>
              <a:t>’yi</a:t>
            </a:r>
            <a:r>
              <a:rPr lang="tr-TR" dirty="0" smtClean="0"/>
              <a:t> çarpacak ve çıkan sonucu </a:t>
            </a:r>
            <a:r>
              <a:rPr lang="tr-TR" b="1" dirty="0" err="1" smtClean="0"/>
              <a:t>c</a:t>
            </a:r>
            <a:r>
              <a:rPr lang="tr-TR" dirty="0" err="1" smtClean="0"/>
              <a:t>’de</a:t>
            </a:r>
            <a:r>
              <a:rPr lang="tr-TR" dirty="0" smtClean="0"/>
              <a:t> saklayacaktır. Bu programın sonucunda şunu görebilirsiniz:</a:t>
            </a:r>
          </a:p>
          <a:p>
            <a:endParaRPr lang="tr-TR" dirty="0"/>
          </a:p>
        </p:txBody>
      </p:sp>
      <p:pic>
        <p:nvPicPr>
          <p:cNvPr id="5" name="Picture 27"/>
          <p:cNvPicPr/>
          <p:nvPr/>
        </p:nvPicPr>
        <p:blipFill>
          <a:blip r:embed="rId3" cstate="print"/>
          <a:srcRect/>
          <a:stretch>
            <a:fillRect/>
          </a:stretch>
        </p:blipFill>
        <p:spPr bwMode="auto">
          <a:xfrm>
            <a:off x="683568" y="4941168"/>
            <a:ext cx="7703654" cy="1296144"/>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1979712" y="1772816"/>
            <a:ext cx="5040560" cy="181261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5" name="Picture 7" descr="http://www.salonhogar.net/themathpage/math.gif"/>
          <p:cNvPicPr>
            <a:picLocks noChangeAspect="1" noChangeArrowheads="1"/>
          </p:cNvPicPr>
          <p:nvPr/>
        </p:nvPicPr>
        <p:blipFill>
          <a:blip r:embed="rId2" cstate="print"/>
          <a:srcRect/>
          <a:stretch>
            <a:fillRect/>
          </a:stretch>
        </p:blipFill>
        <p:spPr bwMode="auto">
          <a:xfrm>
            <a:off x="3779912" y="1844824"/>
            <a:ext cx="5206355" cy="3526174"/>
          </a:xfrm>
          <a:prstGeom prst="rect">
            <a:avLst/>
          </a:prstGeom>
          <a:noFill/>
        </p:spPr>
      </p:pic>
      <p:sp>
        <p:nvSpPr>
          <p:cNvPr id="2" name="1 Başlık"/>
          <p:cNvSpPr>
            <a:spLocks noGrp="1"/>
          </p:cNvSpPr>
          <p:nvPr>
            <p:ph type="title"/>
          </p:nvPr>
        </p:nvSpPr>
        <p:spPr/>
        <p:txBody>
          <a:bodyPr/>
          <a:lstStyle/>
          <a:p>
            <a:r>
              <a:rPr lang="tr-TR" b="1" dirty="0" smtClean="0"/>
              <a:t>Sayılarla Oynamak</a:t>
            </a:r>
            <a:endParaRPr lang="tr-TR" dirty="0"/>
          </a:p>
        </p:txBody>
      </p:sp>
      <p:sp>
        <p:nvSpPr>
          <p:cNvPr id="3" name="2 İçerik Yer Tutucusu"/>
          <p:cNvSpPr>
            <a:spLocks noGrp="1"/>
          </p:cNvSpPr>
          <p:nvPr>
            <p:ph sz="quarter" idx="1"/>
          </p:nvPr>
        </p:nvSpPr>
        <p:spPr/>
        <p:txBody>
          <a:bodyPr/>
          <a:lstStyle/>
          <a:p>
            <a:r>
              <a:rPr lang="tr-TR" dirty="0" smtClean="0"/>
              <a:t>Benzer şekilde, sayıları çıkarabilir ya da bölebilirsiniz. İşte bir çıkarma işlemi:</a:t>
            </a:r>
          </a:p>
          <a:p>
            <a:pPr>
              <a:buNone/>
            </a:pPr>
            <a:r>
              <a:rPr lang="tr-TR" dirty="0" smtClean="0">
                <a:latin typeface="Consolas" pitchFamily="49" charset="0"/>
              </a:rPr>
              <a:t>c = a - b</a:t>
            </a:r>
          </a:p>
          <a:p>
            <a:pPr>
              <a:buNone/>
            </a:pPr>
            <a:endParaRPr lang="tr-TR" dirty="0" smtClean="0"/>
          </a:p>
          <a:p>
            <a:pPr>
              <a:buNone/>
            </a:pPr>
            <a:endParaRPr lang="tr-TR" dirty="0" smtClean="0"/>
          </a:p>
          <a:p>
            <a:pPr>
              <a:buNone/>
            </a:pPr>
            <a:endParaRPr lang="tr-TR" dirty="0" smtClean="0"/>
          </a:p>
          <a:p>
            <a:r>
              <a:rPr lang="tr-TR" dirty="0" smtClean="0"/>
              <a:t>Ve bölme işlemi:</a:t>
            </a:r>
          </a:p>
          <a:p>
            <a:pPr>
              <a:buNone/>
            </a:pPr>
            <a:r>
              <a:rPr lang="tr-TR" dirty="0" smtClean="0">
                <a:latin typeface="Consolas" pitchFamily="49" charset="0"/>
              </a:rPr>
              <a:t>c = a / b</a:t>
            </a:r>
          </a:p>
          <a:p>
            <a:endParaRPr lang="tr-TR" dirty="0"/>
          </a:p>
        </p:txBody>
      </p:sp>
      <p:pic>
        <p:nvPicPr>
          <p:cNvPr id="73730" name="Picture 2"/>
          <p:cNvPicPr>
            <a:picLocks noChangeAspect="1" noChangeArrowheads="1"/>
          </p:cNvPicPr>
          <p:nvPr/>
        </p:nvPicPr>
        <p:blipFill>
          <a:blip r:embed="rId3" cstate="print"/>
          <a:srcRect/>
          <a:stretch>
            <a:fillRect/>
          </a:stretch>
        </p:blipFill>
        <p:spPr bwMode="auto">
          <a:xfrm>
            <a:off x="539552" y="2636912"/>
            <a:ext cx="3888432" cy="522814"/>
          </a:xfrm>
          <a:prstGeom prst="rect">
            <a:avLst/>
          </a:prstGeom>
          <a:noFill/>
          <a:ln w="9525">
            <a:noFill/>
            <a:miter lim="800000"/>
            <a:headEnd/>
            <a:tailEnd/>
          </a:ln>
        </p:spPr>
      </p:pic>
      <p:pic>
        <p:nvPicPr>
          <p:cNvPr id="73731" name="Picture 3"/>
          <p:cNvPicPr>
            <a:picLocks noChangeAspect="1" noChangeArrowheads="1"/>
          </p:cNvPicPr>
          <p:nvPr/>
        </p:nvPicPr>
        <p:blipFill>
          <a:blip r:embed="rId4" cstate="print"/>
          <a:srcRect/>
          <a:stretch>
            <a:fillRect/>
          </a:stretch>
        </p:blipFill>
        <p:spPr bwMode="auto">
          <a:xfrm>
            <a:off x="582985" y="5085184"/>
            <a:ext cx="3844999" cy="5903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t>Örnek</a:t>
            </a:r>
            <a:endParaRPr lang="tr-TR" dirty="0"/>
          </a:p>
        </p:txBody>
      </p:sp>
      <p:sp>
        <p:nvSpPr>
          <p:cNvPr id="3" name="2 İçerik Yer Tutucusu"/>
          <p:cNvSpPr>
            <a:spLocks noGrp="1"/>
          </p:cNvSpPr>
          <p:nvPr>
            <p:ph sz="quarter" idx="1"/>
          </p:nvPr>
        </p:nvSpPr>
        <p:spPr>
          <a:xfrm>
            <a:off x="457200" y="1219200"/>
            <a:ext cx="6275040" cy="4937760"/>
          </a:xfrm>
        </p:spPr>
        <p:txBody>
          <a:bodyPr/>
          <a:lstStyle/>
          <a:p>
            <a:r>
              <a:rPr lang="tr-TR" dirty="0" smtClean="0"/>
              <a:t>Klavyeden girilen iki sayının toplamını ekrana yazdıran programı yazalım.</a:t>
            </a:r>
            <a:endParaRPr lang="tr-TR" dirty="0"/>
          </a:p>
        </p:txBody>
      </p:sp>
      <p:pic>
        <p:nvPicPr>
          <p:cNvPr id="1026" name="Picture 2"/>
          <p:cNvPicPr>
            <a:picLocks noChangeAspect="1" noChangeArrowheads="1"/>
          </p:cNvPicPr>
          <p:nvPr/>
        </p:nvPicPr>
        <p:blipFill>
          <a:blip r:embed="rId3" cstate="print"/>
          <a:srcRect/>
          <a:stretch>
            <a:fillRect/>
          </a:stretch>
        </p:blipFill>
        <p:spPr bwMode="auto">
          <a:xfrm>
            <a:off x="0" y="2204864"/>
            <a:ext cx="9158001" cy="259228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1259632" y="4869160"/>
            <a:ext cx="6619683" cy="1440160"/>
          </a:xfrm>
          <a:prstGeom prst="rect">
            <a:avLst/>
          </a:prstGeom>
          <a:noFill/>
          <a:ln w="9525">
            <a:noFill/>
            <a:miter lim="800000"/>
            <a:headEnd/>
            <a:tailEnd/>
          </a:ln>
        </p:spPr>
      </p:pic>
      <p:pic>
        <p:nvPicPr>
          <p:cNvPr id="6" name="5 Resim" descr="kalem.gif"/>
          <p:cNvPicPr>
            <a:picLocks noChangeAspect="1"/>
          </p:cNvPicPr>
          <p:nvPr/>
        </p:nvPicPr>
        <p:blipFill>
          <a:blip r:embed="rId5" cstate="print"/>
          <a:stretch>
            <a:fillRect/>
          </a:stretch>
        </p:blipFill>
        <p:spPr>
          <a:xfrm>
            <a:off x="6429008" y="1"/>
            <a:ext cx="2714991" cy="28529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8" name="Picture 6" descr="http://weather.phillipmartin.info/science_air_temperature.gif"/>
          <p:cNvPicPr>
            <a:picLocks noChangeAspect="1" noChangeArrowheads="1"/>
          </p:cNvPicPr>
          <p:nvPr/>
        </p:nvPicPr>
        <p:blipFill>
          <a:blip r:embed="rId2" cstate="print"/>
          <a:srcRect/>
          <a:stretch>
            <a:fillRect/>
          </a:stretch>
        </p:blipFill>
        <p:spPr bwMode="auto">
          <a:xfrm>
            <a:off x="3995936" y="1484784"/>
            <a:ext cx="5153794" cy="4468358"/>
          </a:xfrm>
          <a:prstGeom prst="rect">
            <a:avLst/>
          </a:prstGeom>
          <a:noFill/>
        </p:spPr>
      </p:pic>
      <p:sp>
        <p:nvSpPr>
          <p:cNvPr id="2" name="1 Başlık"/>
          <p:cNvSpPr>
            <a:spLocks noGrp="1"/>
          </p:cNvSpPr>
          <p:nvPr>
            <p:ph type="title"/>
          </p:nvPr>
        </p:nvSpPr>
        <p:spPr/>
        <p:txBody>
          <a:bodyPr>
            <a:normAutofit/>
          </a:bodyPr>
          <a:lstStyle/>
          <a:p>
            <a:r>
              <a:rPr lang="tr-TR" b="1" dirty="0" smtClean="0"/>
              <a:t>Basit Bir Sıcaklık Dönüştürücüsü</a:t>
            </a:r>
            <a:endParaRPr lang="tr-TR" dirty="0"/>
          </a:p>
        </p:txBody>
      </p:sp>
      <p:sp>
        <p:nvSpPr>
          <p:cNvPr id="3" name="2 İçerik Yer Tutucusu"/>
          <p:cNvSpPr>
            <a:spLocks noGrp="1"/>
          </p:cNvSpPr>
          <p:nvPr>
            <p:ph sz="quarter" idx="1"/>
          </p:nvPr>
        </p:nvSpPr>
        <p:spPr>
          <a:xfrm>
            <a:off x="457200" y="1219200"/>
            <a:ext cx="5842992" cy="4937760"/>
          </a:xfrm>
        </p:spPr>
        <p:txBody>
          <a:bodyPr/>
          <a:lstStyle/>
          <a:p>
            <a:pPr>
              <a:buNone/>
            </a:pPr>
            <a:r>
              <a:rPr lang="tr-TR" dirty="0" smtClean="0"/>
              <a:t>	</a:t>
            </a:r>
          </a:p>
          <a:p>
            <a:pPr>
              <a:buNone/>
            </a:pPr>
            <a:r>
              <a:rPr lang="tr-TR" dirty="0" smtClean="0"/>
              <a:t>	Bir sonraki programda, Fahrenhayt cinsinden sıcaklıkları Santigrat’a çevirmek için, </a:t>
            </a:r>
          </a:p>
          <a:p>
            <a:endParaRPr lang="tr-TR" dirty="0" smtClean="0"/>
          </a:p>
          <a:p>
            <a:pPr>
              <a:buNone/>
            </a:pPr>
            <a:r>
              <a:rPr lang="tr-TR" dirty="0" smtClean="0"/>
              <a:t>	</a:t>
            </a:r>
          </a:p>
          <a:p>
            <a:pPr>
              <a:buNone/>
            </a:pPr>
            <a:r>
              <a:rPr lang="tr-TR" dirty="0" smtClean="0"/>
              <a:t>	</a:t>
            </a:r>
          </a:p>
          <a:p>
            <a:pPr>
              <a:buNone/>
            </a:pPr>
            <a:r>
              <a:rPr lang="tr-TR" dirty="0" smtClean="0"/>
              <a:t>	formülünü kullanacağız.</a:t>
            </a:r>
          </a:p>
        </p:txBody>
      </p:sp>
      <p:pic>
        <p:nvPicPr>
          <p:cNvPr id="74756" name="Picture 4"/>
          <p:cNvPicPr>
            <a:picLocks noChangeAspect="1" noChangeArrowheads="1"/>
          </p:cNvPicPr>
          <p:nvPr/>
        </p:nvPicPr>
        <p:blipFill>
          <a:blip r:embed="rId3" cstate="print"/>
          <a:srcRect/>
          <a:stretch>
            <a:fillRect/>
          </a:stretch>
        </p:blipFill>
        <p:spPr bwMode="auto">
          <a:xfrm>
            <a:off x="827584" y="3068960"/>
            <a:ext cx="3164116" cy="12961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Basit Bir Sıcaklık Dönüştürücüsü</a:t>
            </a:r>
            <a:endParaRPr lang="tr-TR" dirty="0"/>
          </a:p>
        </p:txBody>
      </p:sp>
      <p:sp>
        <p:nvSpPr>
          <p:cNvPr id="3" name="2 İçerik Yer Tutucusu"/>
          <p:cNvSpPr>
            <a:spLocks noGrp="1"/>
          </p:cNvSpPr>
          <p:nvPr>
            <p:ph sz="quarter" idx="1"/>
          </p:nvPr>
        </p:nvSpPr>
        <p:spPr>
          <a:xfrm>
            <a:off x="457200" y="1219200"/>
            <a:ext cx="8229600" cy="4802088"/>
          </a:xfrm>
        </p:spPr>
        <p:txBody>
          <a:bodyPr>
            <a:normAutofit/>
          </a:bodyPr>
          <a:lstStyle/>
          <a:p>
            <a:r>
              <a:rPr lang="tr-TR" dirty="0" smtClean="0"/>
              <a:t>İlk olarak, kullanıcıdan sıcaklığı Fahrenhayt cinsinden alacak ve bunu bir değişkende saklayacağız. Kullanıcıdan gelen sayıları okumamızı sağlayan özel bir işlem vardır ve bu da; </a:t>
            </a:r>
            <a:r>
              <a:rPr lang="tr-TR" b="1" dirty="0" err="1" smtClean="0"/>
              <a:t>TextWindow</a:t>
            </a:r>
            <a:r>
              <a:rPr lang="tr-TR" b="1" dirty="0" smtClean="0"/>
              <a:t>.</a:t>
            </a:r>
            <a:r>
              <a:rPr lang="tr-TR" b="1" dirty="0" err="1" smtClean="0"/>
              <a:t>ReadNumber</a:t>
            </a:r>
            <a:r>
              <a:rPr lang="tr-TR" dirty="0" smtClean="0"/>
              <a:t>. </a:t>
            </a:r>
          </a:p>
          <a:p>
            <a:endParaRPr lang="tr-TR" dirty="0" smtClean="0"/>
          </a:p>
          <a:p>
            <a:endParaRPr lang="tr-TR" dirty="0" smtClean="0"/>
          </a:p>
          <a:p>
            <a:r>
              <a:rPr lang="tr-TR" dirty="0" smtClean="0"/>
              <a:t>Fahrenhayt cinsinden sıcaklığı bir değişkende sakladıktan sonra, bunu şu şekilde Santigrat’a çevirebiliriz:</a:t>
            </a:r>
          </a:p>
          <a:p>
            <a:endParaRPr lang="tr-TR" dirty="0" smtClean="0"/>
          </a:p>
          <a:p>
            <a:r>
              <a:rPr lang="tr-TR" dirty="0" smtClean="0"/>
              <a:t>Şimdi yapmamız gereken, sonucu kullanıcıya göstermektir. </a:t>
            </a:r>
          </a:p>
          <a:p>
            <a:pPr>
              <a:buNone/>
            </a:pPr>
            <a:endParaRPr lang="tr-TR" dirty="0" smtClean="0"/>
          </a:p>
          <a:p>
            <a:endParaRPr lang="tr-TR" dirty="0" smtClean="0"/>
          </a:p>
        </p:txBody>
      </p:sp>
      <p:pic>
        <p:nvPicPr>
          <p:cNvPr id="75778" name="Picture 2"/>
          <p:cNvPicPr>
            <a:picLocks noChangeAspect="1" noChangeArrowheads="1"/>
          </p:cNvPicPr>
          <p:nvPr/>
        </p:nvPicPr>
        <p:blipFill>
          <a:blip r:embed="rId3" cstate="print"/>
          <a:srcRect b="47368"/>
          <a:stretch>
            <a:fillRect/>
          </a:stretch>
        </p:blipFill>
        <p:spPr bwMode="auto">
          <a:xfrm>
            <a:off x="323528" y="2996952"/>
            <a:ext cx="8591995" cy="720080"/>
          </a:xfrm>
          <a:prstGeom prst="rect">
            <a:avLst/>
          </a:prstGeom>
          <a:noFill/>
          <a:ln w="9525">
            <a:noFill/>
            <a:miter lim="800000"/>
            <a:headEnd/>
            <a:tailEnd/>
          </a:ln>
        </p:spPr>
      </p:pic>
      <p:pic>
        <p:nvPicPr>
          <p:cNvPr id="8" name="Picture 2"/>
          <p:cNvPicPr>
            <a:picLocks noChangeAspect="1" noChangeArrowheads="1"/>
          </p:cNvPicPr>
          <p:nvPr/>
        </p:nvPicPr>
        <p:blipFill>
          <a:blip r:embed="rId3" cstate="print"/>
          <a:srcRect t="47369" b="26315"/>
          <a:stretch>
            <a:fillRect/>
          </a:stretch>
        </p:blipFill>
        <p:spPr bwMode="auto">
          <a:xfrm>
            <a:off x="395536" y="4725144"/>
            <a:ext cx="8591995" cy="360040"/>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t="73685" b="-1"/>
          <a:stretch>
            <a:fillRect/>
          </a:stretch>
        </p:blipFill>
        <p:spPr bwMode="auto">
          <a:xfrm>
            <a:off x="372493" y="5733256"/>
            <a:ext cx="8591995" cy="36004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b="-1"/>
          <a:stretch>
            <a:fillRect/>
          </a:stretch>
        </p:blipFill>
        <p:spPr bwMode="auto">
          <a:xfrm>
            <a:off x="35496" y="1700808"/>
            <a:ext cx="9044205" cy="1440160"/>
          </a:xfrm>
          <a:prstGeom prst="rect">
            <a:avLst/>
          </a:prstGeom>
          <a:noFill/>
          <a:ln w="9525">
            <a:noFill/>
            <a:miter lim="800000"/>
            <a:headEnd/>
            <a:tailEnd/>
          </a:ln>
        </p:spPr>
      </p:pic>
      <p:sp>
        <p:nvSpPr>
          <p:cNvPr id="2" name="1 Başlık"/>
          <p:cNvSpPr>
            <a:spLocks noGrp="1"/>
          </p:cNvSpPr>
          <p:nvPr>
            <p:ph type="title"/>
          </p:nvPr>
        </p:nvSpPr>
        <p:spPr/>
        <p:txBody>
          <a:bodyPr>
            <a:normAutofit/>
          </a:bodyPr>
          <a:lstStyle/>
          <a:p>
            <a:r>
              <a:rPr lang="tr-TR" b="1" dirty="0" smtClean="0"/>
              <a:t>Basit Bir Sıcaklık Dönüştürücüsü</a:t>
            </a:r>
            <a:endParaRPr lang="tr-TR" dirty="0"/>
          </a:p>
        </p:txBody>
      </p:sp>
      <p:sp>
        <p:nvSpPr>
          <p:cNvPr id="3" name="2 İçerik Yer Tutucusu"/>
          <p:cNvSpPr>
            <a:spLocks noGrp="1"/>
          </p:cNvSpPr>
          <p:nvPr>
            <p:ph sz="quarter" idx="1"/>
          </p:nvPr>
        </p:nvSpPr>
        <p:spPr>
          <a:xfrm>
            <a:off x="179512" y="3429000"/>
            <a:ext cx="6984776" cy="2511936"/>
          </a:xfrm>
        </p:spPr>
        <p:txBody>
          <a:bodyPr/>
          <a:lstStyle/>
          <a:p>
            <a:endParaRPr lang="tr-TR" dirty="0" smtClean="0"/>
          </a:p>
          <a:p>
            <a:r>
              <a:rPr lang="tr-TR" dirty="0" smtClean="0"/>
              <a:t>Ve bu programın sonucu şu olacaktır: </a:t>
            </a:r>
          </a:p>
        </p:txBody>
      </p:sp>
      <p:pic>
        <p:nvPicPr>
          <p:cNvPr id="1027" name="Picture 3"/>
          <p:cNvPicPr>
            <a:picLocks noChangeAspect="1" noChangeArrowheads="1"/>
          </p:cNvPicPr>
          <p:nvPr/>
        </p:nvPicPr>
        <p:blipFill>
          <a:blip r:embed="rId4" cstate="print"/>
          <a:srcRect/>
          <a:stretch>
            <a:fillRect/>
          </a:stretch>
        </p:blipFill>
        <p:spPr bwMode="auto">
          <a:xfrm>
            <a:off x="323528" y="4725144"/>
            <a:ext cx="8511803" cy="1584176"/>
          </a:xfrm>
          <a:prstGeom prst="rect">
            <a:avLst/>
          </a:prstGeom>
          <a:noFill/>
          <a:ln w="9525">
            <a:noFill/>
            <a:miter lim="800000"/>
            <a:headEnd/>
            <a:tailEnd/>
          </a:ln>
        </p:spPr>
      </p:pic>
      <p:pic>
        <p:nvPicPr>
          <p:cNvPr id="6" name="Picture 6" descr="http://weather.phillipmartin.info/science_air_temperature.gif"/>
          <p:cNvPicPr>
            <a:picLocks noChangeAspect="1" noChangeArrowheads="1"/>
          </p:cNvPicPr>
          <p:nvPr/>
        </p:nvPicPr>
        <p:blipFill>
          <a:blip r:embed="rId5" cstate="print"/>
          <a:srcRect/>
          <a:stretch>
            <a:fillRect/>
          </a:stretch>
        </p:blipFill>
        <p:spPr bwMode="auto">
          <a:xfrm>
            <a:off x="5555066" y="3068960"/>
            <a:ext cx="3588934" cy="3111619"/>
          </a:xfrm>
          <a:prstGeom prst="rect">
            <a:avLst/>
          </a:prstGeom>
          <a:noFill/>
        </p:spPr>
      </p:pic>
      <p:pic>
        <p:nvPicPr>
          <p:cNvPr id="8" name="7 Resim" descr="kalem.gif"/>
          <p:cNvPicPr>
            <a:picLocks noChangeAspect="1"/>
          </p:cNvPicPr>
          <p:nvPr/>
        </p:nvPicPr>
        <p:blipFill>
          <a:blip r:embed="rId6" cstate="print"/>
          <a:stretch>
            <a:fillRect/>
          </a:stretch>
        </p:blipFill>
        <p:spPr>
          <a:xfrm>
            <a:off x="7452320" y="2"/>
            <a:ext cx="1691679" cy="1777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2" presetClass="exit" presetSubtype="3" fill="hold" nodeType="afterEffect">
                                  <p:stCondLst>
                                    <p:cond delay="0"/>
                                  </p:stCondLst>
                                  <p:childTnLst>
                                    <p:anim calcmode="lin" valueType="num">
                                      <p:cBhvr additive="base">
                                        <p:cTn id="15" dur="500"/>
                                        <p:tgtEl>
                                          <p:spTgt spid="8"/>
                                        </p:tgtEl>
                                        <p:attrNameLst>
                                          <p:attrName>ppt_x</p:attrName>
                                        </p:attrNameLst>
                                      </p:cBhvr>
                                      <p:tavLst>
                                        <p:tav tm="0">
                                          <p:val>
                                            <p:strVal val="ppt_x"/>
                                          </p:val>
                                        </p:tav>
                                        <p:tav tm="100000">
                                          <p:val>
                                            <p:strVal val="1+ppt_w/2"/>
                                          </p:val>
                                        </p:tav>
                                      </p:tavLst>
                                    </p:anim>
                                    <p:anim calcmode="lin" valueType="num">
                                      <p:cBhvr additive="base">
                                        <p:cTn id="16" dur="500"/>
                                        <p:tgtEl>
                                          <p:spTgt spid="8"/>
                                        </p:tgtEl>
                                        <p:attrNameLst>
                                          <p:attrName>ppt_y</p:attrName>
                                        </p:attrNameLst>
                                      </p:cBhvr>
                                      <p:tavLst>
                                        <p:tav tm="0">
                                          <p:val>
                                            <p:strVal val="ppt_y"/>
                                          </p:val>
                                        </p:tav>
                                        <p:tav tm="100000">
                                          <p:val>
                                            <p:strVal val="0-ppt_h/2"/>
                                          </p:val>
                                        </p:tav>
                                      </p:tavLst>
                                    </p:anim>
                                    <p:set>
                                      <p:cBhvr>
                                        <p:cTn id="1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1259632" y="1988840"/>
            <a:ext cx="5328592" cy="3816424"/>
          </a:xfrm>
          <a:prstGeom prst="rect">
            <a:avLst/>
          </a:prstGeom>
        </p:spPr>
        <p:txBody>
          <a:bodyPr vert="horz">
            <a:normAutofit/>
          </a:bodyPr>
          <a:lstStyle/>
          <a:p>
            <a:pPr marL="274320" lvl="0" indent="-274320">
              <a:spcBef>
                <a:spcPts val="600"/>
              </a:spcBef>
              <a:buClr>
                <a:schemeClr val="accent1"/>
              </a:buClr>
              <a:buSzPct val="76000"/>
            </a:pPr>
            <a:r>
              <a:rPr kumimoji="0" lang="tr-TR" sz="4000" b="1" i="0" u="none" strike="noStrike" kern="1200" cap="none" spc="0" normalizeH="0" baseline="0" noProof="0" dirty="0" smtClean="0">
                <a:ln>
                  <a:noFill/>
                </a:ln>
                <a:solidFill>
                  <a:schemeClr val="tx1"/>
                </a:solidFill>
                <a:effectLst/>
                <a:uLnTx/>
                <a:uFillTx/>
                <a:latin typeface="+mn-lt"/>
                <a:ea typeface="+mn-ea"/>
                <a:cs typeface="+mn-cs"/>
              </a:rPr>
              <a:t>	</a:t>
            </a:r>
            <a:r>
              <a:rPr lang="en-US" sz="4000" b="1" u="sng" dirty="0" smtClean="0"/>
              <a:t>Read</a:t>
            </a:r>
            <a:r>
              <a:rPr lang="tr-TR" sz="4000" b="1" u="sng" dirty="0" err="1" smtClean="0"/>
              <a:t>Number</a:t>
            </a:r>
            <a:r>
              <a:rPr lang="tr-TR" sz="4000" b="1" u="sng" dirty="0" smtClean="0"/>
              <a:t>:</a:t>
            </a:r>
            <a:r>
              <a:rPr lang="en-US" sz="4000" dirty="0" smtClean="0"/>
              <a:t/>
            </a:r>
            <a:br>
              <a:rPr lang="en-US" sz="4000" dirty="0" smtClean="0"/>
            </a:br>
            <a:r>
              <a:rPr lang="en-US" sz="4000" dirty="0" err="1" smtClean="0"/>
              <a:t>Metin</a:t>
            </a:r>
            <a:r>
              <a:rPr lang="en-US" sz="4000" dirty="0" smtClean="0"/>
              <a:t> </a:t>
            </a:r>
            <a:r>
              <a:rPr lang="en-US" sz="4000" dirty="0" err="1" smtClean="0"/>
              <a:t>penceresinden</a:t>
            </a:r>
            <a:r>
              <a:rPr lang="tr-TR" sz="4000" dirty="0" smtClean="0"/>
              <a:t> bir sayı </a:t>
            </a:r>
            <a:r>
              <a:rPr lang="en-US" sz="4000" dirty="0" err="1" smtClean="0"/>
              <a:t>okur</a:t>
            </a:r>
            <a:r>
              <a:rPr lang="tr-TR" sz="4000" dirty="0" smtClean="0"/>
              <a:t> ve</a:t>
            </a:r>
            <a:r>
              <a:rPr lang="en-US" sz="4000" dirty="0" smtClean="0"/>
              <a:t> E</a:t>
            </a:r>
            <a:r>
              <a:rPr lang="tr-TR" sz="4000" dirty="0" err="1" smtClean="0"/>
              <a:t>nter</a:t>
            </a:r>
            <a:r>
              <a:rPr lang="en-US" sz="4000" dirty="0" smtClean="0"/>
              <a:t> </a:t>
            </a:r>
            <a:r>
              <a:rPr lang="en-US" sz="4000" dirty="0" err="1" smtClean="0"/>
              <a:t>tuşuna</a:t>
            </a:r>
            <a:r>
              <a:rPr lang="en-US" sz="4000" dirty="0" smtClean="0"/>
              <a:t> bas</a:t>
            </a:r>
            <a:r>
              <a:rPr lang="tr-TR" sz="4000" dirty="0" err="1" smtClean="0"/>
              <a:t>ıl</a:t>
            </a:r>
            <a:r>
              <a:rPr lang="en-US" sz="4000" dirty="0" err="1" smtClean="0"/>
              <a:t>ana</a:t>
            </a:r>
            <a:r>
              <a:rPr lang="en-US" sz="4000" dirty="0" smtClean="0"/>
              <a:t> </a:t>
            </a:r>
            <a:r>
              <a:rPr lang="en-US" sz="4000" dirty="0" err="1" smtClean="0"/>
              <a:t>kadar</a:t>
            </a:r>
            <a:r>
              <a:rPr lang="en-US" sz="4000" dirty="0" smtClean="0"/>
              <a:t> </a:t>
            </a:r>
            <a:r>
              <a:rPr lang="tr-TR" sz="4000" dirty="0" smtClean="0"/>
              <a:t>bekler</a:t>
            </a:r>
            <a:r>
              <a:rPr lang="en-US" sz="4000" dirty="0" smtClean="0"/>
              <a:t>.</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Not Ortalaması Hesaplayan Program</a:t>
            </a:r>
            <a:endParaRPr lang="tr-TR" b="1" dirty="0"/>
          </a:p>
        </p:txBody>
      </p:sp>
      <p:pic>
        <p:nvPicPr>
          <p:cNvPr id="3074" name="Picture 2"/>
          <p:cNvPicPr>
            <a:picLocks noChangeAspect="1" noChangeArrowheads="1"/>
          </p:cNvPicPr>
          <p:nvPr/>
        </p:nvPicPr>
        <p:blipFill>
          <a:blip r:embed="rId3" cstate="print"/>
          <a:srcRect/>
          <a:stretch>
            <a:fillRect/>
          </a:stretch>
        </p:blipFill>
        <p:spPr bwMode="auto">
          <a:xfrm>
            <a:off x="318224" y="1268760"/>
            <a:ext cx="8646264" cy="3435449"/>
          </a:xfrm>
          <a:prstGeom prst="rect">
            <a:avLst/>
          </a:prstGeom>
          <a:noFill/>
          <a:ln w="9525">
            <a:noFill/>
            <a:miter lim="800000"/>
            <a:headEnd/>
            <a:tailEnd/>
          </a:ln>
        </p:spPr>
      </p:pic>
      <p:pic>
        <p:nvPicPr>
          <p:cNvPr id="4098" name="Picture 2"/>
          <p:cNvPicPr>
            <a:picLocks noChangeAspect="1" noChangeArrowheads="1"/>
          </p:cNvPicPr>
          <p:nvPr/>
        </p:nvPicPr>
        <p:blipFill>
          <a:blip r:embed="rId4" cstate="print"/>
          <a:srcRect/>
          <a:stretch>
            <a:fillRect/>
          </a:stretch>
        </p:blipFill>
        <p:spPr bwMode="auto">
          <a:xfrm>
            <a:off x="1763688" y="4705722"/>
            <a:ext cx="5544616" cy="1584176"/>
          </a:xfrm>
          <a:prstGeom prst="rect">
            <a:avLst/>
          </a:prstGeom>
          <a:noFill/>
          <a:ln w="9525">
            <a:noFill/>
            <a:miter lim="800000"/>
            <a:headEnd/>
            <a:tailEnd/>
          </a:ln>
        </p:spPr>
      </p:pic>
      <p:pic>
        <p:nvPicPr>
          <p:cNvPr id="6" name="Picture 2" descr="http://ipfactor.files.wordpress.com/2012/07/exam.gif"/>
          <p:cNvPicPr>
            <a:picLocks noChangeAspect="1" noChangeArrowheads="1"/>
          </p:cNvPicPr>
          <p:nvPr/>
        </p:nvPicPr>
        <p:blipFill>
          <a:blip r:embed="rId5" cstate="print"/>
          <a:srcRect/>
          <a:stretch>
            <a:fillRect/>
          </a:stretch>
        </p:blipFill>
        <p:spPr bwMode="auto">
          <a:xfrm>
            <a:off x="5940151" y="1124744"/>
            <a:ext cx="3011991" cy="3064832"/>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b="1" dirty="0" smtClean="0"/>
              <a:t>Not Ortalaması Hesaplayan</a:t>
            </a:r>
            <a:br>
              <a:rPr lang="tr-TR" b="1" dirty="0" smtClean="0"/>
            </a:br>
            <a:r>
              <a:rPr lang="tr-TR" b="1" dirty="0" smtClean="0"/>
              <a:t>Program</a:t>
            </a:r>
            <a:endParaRPr lang="tr-TR" b="1" dirty="0"/>
          </a:p>
        </p:txBody>
      </p:sp>
      <p:pic>
        <p:nvPicPr>
          <p:cNvPr id="3074" name="Picture 2"/>
          <p:cNvPicPr>
            <a:picLocks noChangeAspect="1" noChangeArrowheads="1"/>
          </p:cNvPicPr>
          <p:nvPr/>
        </p:nvPicPr>
        <p:blipFill>
          <a:blip r:embed="rId3" cstate="print"/>
          <a:srcRect/>
          <a:stretch>
            <a:fillRect/>
          </a:stretch>
        </p:blipFill>
        <p:spPr bwMode="auto">
          <a:xfrm>
            <a:off x="318224" y="1916832"/>
            <a:ext cx="8646264" cy="3435449"/>
          </a:xfrm>
          <a:prstGeom prst="rect">
            <a:avLst/>
          </a:prstGeom>
          <a:noFill/>
          <a:ln w="9525">
            <a:noFill/>
            <a:miter lim="800000"/>
            <a:headEnd/>
            <a:tailEnd/>
          </a:ln>
        </p:spPr>
      </p:pic>
      <p:pic>
        <p:nvPicPr>
          <p:cNvPr id="6" name="5 Resim" descr="kalem.gif"/>
          <p:cNvPicPr>
            <a:picLocks noChangeAspect="1"/>
          </p:cNvPicPr>
          <p:nvPr/>
        </p:nvPicPr>
        <p:blipFill>
          <a:blip r:embed="rId4" cstate="print"/>
          <a:stretch>
            <a:fillRect/>
          </a:stretch>
        </p:blipFill>
        <p:spPr>
          <a:xfrm>
            <a:off x="6154903" y="1"/>
            <a:ext cx="2989097" cy="3140967"/>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Leap_Frog_Small_Basic.png"/>
          <p:cNvPicPr>
            <a:picLocks noChangeAspect="1"/>
          </p:cNvPicPr>
          <p:nvPr/>
        </p:nvPicPr>
        <p:blipFill>
          <a:blip r:embed="rId2" cstate="print"/>
          <a:srcRect b="8695"/>
          <a:stretch>
            <a:fillRect/>
          </a:stretch>
        </p:blipFill>
        <p:spPr>
          <a:xfrm>
            <a:off x="599182" y="117305"/>
            <a:ext cx="7960523" cy="6643710"/>
          </a:xfrm>
          <a:prstGeom prst="rect">
            <a:avLst/>
          </a:prstGeom>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Koşullar ve Dallanma</a:t>
            </a:r>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990600"/>
          </a:xfrm>
        </p:spPr>
        <p:txBody>
          <a:bodyPr/>
          <a:lstStyle/>
          <a:p>
            <a:r>
              <a:rPr lang="tr-TR" b="1" dirty="0" smtClean="0"/>
              <a:t>Koşullar</a:t>
            </a:r>
            <a:endParaRPr lang="tr-TR" b="1" dirty="0"/>
          </a:p>
        </p:txBody>
      </p:sp>
      <p:sp>
        <p:nvSpPr>
          <p:cNvPr id="3" name="2 İçerik Yer Tutucusu"/>
          <p:cNvSpPr>
            <a:spLocks noGrp="1"/>
          </p:cNvSpPr>
          <p:nvPr>
            <p:ph sz="quarter" idx="1"/>
          </p:nvPr>
        </p:nvSpPr>
        <p:spPr>
          <a:xfrm>
            <a:off x="457200" y="1219200"/>
            <a:ext cx="6203032" cy="2641848"/>
          </a:xfrm>
        </p:spPr>
        <p:txBody>
          <a:bodyPr>
            <a:normAutofit/>
          </a:bodyPr>
          <a:lstStyle/>
          <a:p>
            <a:r>
              <a:rPr lang="tr-TR" dirty="0" smtClean="0"/>
              <a:t>Programımızı geliştirmeye devam ediyoruz. Önce isim sorulacak ve kullanıcının yazacağı isim, </a:t>
            </a:r>
            <a:r>
              <a:rPr lang="tr-TR" b="1" dirty="0" smtClean="0"/>
              <a:t>ad</a:t>
            </a:r>
            <a:r>
              <a:rPr lang="tr-TR" dirty="0" smtClean="0"/>
              <a:t> değişkenine atanacak. Ardından, saat 12:00’den önceyse “Günaydın”, değilse “İyi Akşamlar” ile birlikte girilen isim ekrana yazılacak.</a:t>
            </a:r>
          </a:p>
          <a:p>
            <a:endParaRPr lang="tr-TR" dirty="0"/>
          </a:p>
        </p:txBody>
      </p:sp>
      <p:pic>
        <p:nvPicPr>
          <p:cNvPr id="2050" name="Picture 2"/>
          <p:cNvPicPr>
            <a:picLocks noChangeAspect="1" noChangeArrowheads="1"/>
          </p:cNvPicPr>
          <p:nvPr/>
        </p:nvPicPr>
        <p:blipFill>
          <a:blip r:embed="rId3" cstate="print"/>
          <a:srcRect r="1963"/>
          <a:stretch>
            <a:fillRect/>
          </a:stretch>
        </p:blipFill>
        <p:spPr bwMode="auto">
          <a:xfrm>
            <a:off x="-1" y="3752616"/>
            <a:ext cx="9144001" cy="3132769"/>
          </a:xfrm>
          <a:prstGeom prst="rect">
            <a:avLst/>
          </a:prstGeom>
          <a:noFill/>
          <a:ln w="9525">
            <a:noFill/>
            <a:miter lim="800000"/>
            <a:headEnd/>
            <a:tailEnd/>
          </a:ln>
        </p:spPr>
      </p:pic>
      <p:pic>
        <p:nvPicPr>
          <p:cNvPr id="5" name="Picture 4" descr="Analog Clock Design">
            <a:hlinkClick r:id="rId4" tooltip="Analog Clock SVG Download"/>
          </p:cNvPr>
          <p:cNvPicPr>
            <a:picLocks noChangeAspect="1" noChangeArrowheads="1"/>
          </p:cNvPicPr>
          <p:nvPr/>
        </p:nvPicPr>
        <p:blipFill>
          <a:blip r:embed="rId5" cstate="print"/>
          <a:srcRect/>
          <a:stretch>
            <a:fillRect/>
          </a:stretch>
        </p:blipFill>
        <p:spPr bwMode="auto">
          <a:xfrm>
            <a:off x="6516216" y="1196752"/>
            <a:ext cx="2448272" cy="2448272"/>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990600"/>
          </a:xfrm>
        </p:spPr>
        <p:txBody>
          <a:bodyPr/>
          <a:lstStyle/>
          <a:p>
            <a:r>
              <a:rPr lang="tr-TR" b="1" dirty="0" smtClean="0"/>
              <a:t>Koşullar</a:t>
            </a:r>
            <a:endParaRPr lang="tr-TR" b="1" dirty="0"/>
          </a:p>
        </p:txBody>
      </p:sp>
      <p:sp>
        <p:nvSpPr>
          <p:cNvPr id="3" name="2 İçerik Yer Tutucusu"/>
          <p:cNvSpPr>
            <a:spLocks noGrp="1"/>
          </p:cNvSpPr>
          <p:nvPr>
            <p:ph sz="quarter" idx="1"/>
          </p:nvPr>
        </p:nvSpPr>
        <p:spPr>
          <a:xfrm>
            <a:off x="457200" y="1219200"/>
            <a:ext cx="6275040" cy="2569840"/>
          </a:xfrm>
        </p:spPr>
        <p:txBody>
          <a:bodyPr>
            <a:normAutofit/>
          </a:bodyPr>
          <a:lstStyle/>
          <a:p>
            <a:endParaRPr lang="tr-TR" dirty="0" smtClean="0"/>
          </a:p>
          <a:p>
            <a:r>
              <a:rPr lang="tr-TR" dirty="0" smtClean="0"/>
              <a:t>Örnek: Saat 12:00’den önceyse “Günaydın”, değilse “İyi Akşamlar” ile birlikte klavyeden girilen ismi ekrana yazdıran program:</a:t>
            </a:r>
          </a:p>
          <a:p>
            <a:endParaRPr lang="tr-TR" dirty="0"/>
          </a:p>
        </p:txBody>
      </p:sp>
      <p:pic>
        <p:nvPicPr>
          <p:cNvPr id="2050" name="Picture 2"/>
          <p:cNvPicPr>
            <a:picLocks noChangeAspect="1" noChangeArrowheads="1"/>
          </p:cNvPicPr>
          <p:nvPr/>
        </p:nvPicPr>
        <p:blipFill>
          <a:blip r:embed="rId3" cstate="print"/>
          <a:srcRect r="1963"/>
          <a:stretch>
            <a:fillRect/>
          </a:stretch>
        </p:blipFill>
        <p:spPr bwMode="auto">
          <a:xfrm>
            <a:off x="-1" y="3752616"/>
            <a:ext cx="9144001" cy="3132769"/>
          </a:xfrm>
          <a:prstGeom prst="rect">
            <a:avLst/>
          </a:prstGeom>
          <a:noFill/>
          <a:ln w="9525">
            <a:noFill/>
            <a:miter lim="800000"/>
            <a:headEnd/>
            <a:tailEnd/>
          </a:ln>
        </p:spPr>
      </p:pic>
      <p:pic>
        <p:nvPicPr>
          <p:cNvPr id="5" name="4 Resim" descr="kalem.gif"/>
          <p:cNvPicPr>
            <a:picLocks noChangeAspect="1"/>
          </p:cNvPicPr>
          <p:nvPr/>
        </p:nvPicPr>
        <p:blipFill>
          <a:blip r:embed="rId4" cstate="print"/>
          <a:stretch>
            <a:fillRect/>
          </a:stretch>
        </p:blipFill>
        <p:spPr>
          <a:xfrm>
            <a:off x="6840166" y="2"/>
            <a:ext cx="2303833" cy="2420886"/>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Koşullar</a:t>
            </a:r>
            <a:endParaRPr lang="tr-TR" dirty="0"/>
          </a:p>
        </p:txBody>
      </p:sp>
      <p:sp>
        <p:nvSpPr>
          <p:cNvPr id="3" name="2 İçerik Yer Tutucusu"/>
          <p:cNvSpPr>
            <a:spLocks noGrp="1"/>
          </p:cNvSpPr>
          <p:nvPr>
            <p:ph sz="quarter" idx="1"/>
          </p:nvPr>
        </p:nvSpPr>
        <p:spPr/>
        <p:txBody>
          <a:bodyPr/>
          <a:lstStyle/>
          <a:p>
            <a:r>
              <a:rPr lang="tr-TR" dirty="0" smtClean="0"/>
              <a:t>Programı ne zaman çalıştırdığınıza bağlı olarak, aşağıdaki çıktılardan birisini göreceksiniz:</a:t>
            </a:r>
          </a:p>
          <a:p>
            <a:pPr lvl="1"/>
            <a:r>
              <a:rPr lang="tr-TR" dirty="0" smtClean="0"/>
              <a:t>12.00’dan önce ise:</a:t>
            </a:r>
          </a:p>
          <a:p>
            <a:pPr lvl="1"/>
            <a:endParaRPr lang="tr-TR" dirty="0" smtClean="0"/>
          </a:p>
          <a:p>
            <a:pPr lvl="1"/>
            <a:endParaRPr lang="tr-TR" dirty="0" smtClean="0"/>
          </a:p>
          <a:p>
            <a:pPr lvl="1"/>
            <a:endParaRPr lang="tr-TR" dirty="0" smtClean="0"/>
          </a:p>
          <a:p>
            <a:pPr lvl="1"/>
            <a:endParaRPr lang="tr-TR" dirty="0" smtClean="0"/>
          </a:p>
          <a:p>
            <a:pPr lvl="1"/>
            <a:r>
              <a:rPr lang="tr-TR" dirty="0" smtClean="0"/>
              <a:t>12.00’dan sonra ise:</a:t>
            </a:r>
          </a:p>
        </p:txBody>
      </p:sp>
      <p:pic>
        <p:nvPicPr>
          <p:cNvPr id="78850" name="Picture 2"/>
          <p:cNvPicPr>
            <a:picLocks noChangeAspect="1" noChangeArrowheads="1"/>
          </p:cNvPicPr>
          <p:nvPr/>
        </p:nvPicPr>
        <p:blipFill>
          <a:blip r:embed="rId2" cstate="print"/>
          <a:srcRect/>
          <a:stretch>
            <a:fillRect/>
          </a:stretch>
        </p:blipFill>
        <p:spPr bwMode="auto">
          <a:xfrm>
            <a:off x="755575" y="4653136"/>
            <a:ext cx="6227127" cy="1224136"/>
          </a:xfrm>
          <a:prstGeom prst="rect">
            <a:avLst/>
          </a:prstGeom>
          <a:noFill/>
          <a:ln w="9525">
            <a:noFill/>
            <a:miter lim="800000"/>
            <a:headEnd/>
            <a:tailEnd/>
          </a:ln>
        </p:spPr>
      </p:pic>
      <p:pic>
        <p:nvPicPr>
          <p:cNvPr id="78851" name="Picture 3"/>
          <p:cNvPicPr>
            <a:picLocks noChangeAspect="1" noChangeArrowheads="1"/>
          </p:cNvPicPr>
          <p:nvPr/>
        </p:nvPicPr>
        <p:blipFill>
          <a:blip r:embed="rId3" cstate="print"/>
          <a:srcRect/>
          <a:stretch>
            <a:fillRect/>
          </a:stretch>
        </p:blipFill>
        <p:spPr bwMode="auto">
          <a:xfrm>
            <a:off x="755576" y="2564904"/>
            <a:ext cx="6198816" cy="12241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Programın Analizi</a:t>
            </a:r>
            <a:endParaRPr lang="tr-TR" b="1" dirty="0"/>
          </a:p>
        </p:txBody>
      </p:sp>
      <p:sp>
        <p:nvSpPr>
          <p:cNvPr id="3" name="2 İçerik Yer Tutucusu"/>
          <p:cNvSpPr>
            <a:spLocks noGrp="1"/>
          </p:cNvSpPr>
          <p:nvPr>
            <p:ph sz="quarter" idx="1"/>
          </p:nvPr>
        </p:nvSpPr>
        <p:spPr>
          <a:xfrm>
            <a:off x="457200" y="1219200"/>
            <a:ext cx="8229600" cy="5162128"/>
          </a:xfrm>
        </p:spPr>
        <p:txBody>
          <a:bodyPr>
            <a:normAutofit/>
          </a:bodyPr>
          <a:lstStyle/>
          <a:p>
            <a:endParaRPr lang="tr-TR" dirty="0" smtClean="0"/>
          </a:p>
          <a:p>
            <a:endParaRPr lang="tr-TR" dirty="0" smtClean="0"/>
          </a:p>
          <a:p>
            <a:endParaRPr lang="tr-TR" dirty="0" smtClean="0"/>
          </a:p>
          <a:p>
            <a:endParaRPr lang="tr-TR" dirty="0" smtClean="0"/>
          </a:p>
          <a:p>
            <a:endParaRPr lang="tr-TR" dirty="0" smtClean="0"/>
          </a:p>
          <a:p>
            <a:r>
              <a:rPr lang="tr-TR" dirty="0" err="1" smtClean="0"/>
              <a:t>Clock</a:t>
            </a:r>
            <a:r>
              <a:rPr lang="tr-TR" dirty="0" smtClean="0"/>
              <a:t>.</a:t>
            </a:r>
            <a:r>
              <a:rPr lang="tr-TR" dirty="0" err="1" smtClean="0"/>
              <a:t>Hour</a:t>
            </a:r>
            <a:r>
              <a:rPr lang="tr-TR" dirty="0" smtClean="0"/>
              <a:t> değerinin 12’den az olması durumunda, “Günaydın” yazısı ile birlikte klavye ile girilen isim yazdırılacaktır. </a:t>
            </a:r>
            <a:r>
              <a:rPr lang="tr-TR" b="1" dirty="0" err="1" smtClean="0"/>
              <a:t>If</a:t>
            </a:r>
            <a:r>
              <a:rPr lang="tr-TR" dirty="0" smtClean="0"/>
              <a:t>, </a:t>
            </a:r>
            <a:r>
              <a:rPr lang="tr-TR" b="1" dirty="0" err="1" smtClean="0"/>
              <a:t>Then</a:t>
            </a:r>
            <a:r>
              <a:rPr lang="tr-TR" b="1" dirty="0" smtClean="0"/>
              <a:t>, Else</a:t>
            </a:r>
            <a:r>
              <a:rPr lang="tr-TR" dirty="0" smtClean="0"/>
              <a:t> ve </a:t>
            </a:r>
            <a:r>
              <a:rPr lang="tr-TR" b="1" dirty="0" err="1" smtClean="0"/>
              <a:t>EndIf</a:t>
            </a:r>
            <a:r>
              <a:rPr lang="tr-TR" dirty="0" smtClean="0"/>
              <a:t> kelimeleri, program çalışırken bilgisayar tarafından anlaşılan özel kelimelerdir. </a:t>
            </a:r>
            <a:endParaRPr lang="tr-TR" dirty="0"/>
          </a:p>
        </p:txBody>
      </p:sp>
      <p:pic>
        <p:nvPicPr>
          <p:cNvPr id="5" name="Picture 2"/>
          <p:cNvPicPr>
            <a:picLocks noChangeAspect="1" noChangeArrowheads="1"/>
          </p:cNvPicPr>
          <p:nvPr/>
        </p:nvPicPr>
        <p:blipFill>
          <a:blip r:embed="rId2" cstate="print"/>
          <a:srcRect t="28135"/>
          <a:stretch>
            <a:fillRect/>
          </a:stretch>
        </p:blipFill>
        <p:spPr bwMode="auto">
          <a:xfrm>
            <a:off x="0" y="1149821"/>
            <a:ext cx="9144000" cy="2207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Programın Analizi</a:t>
            </a:r>
            <a:endParaRPr lang="tr-TR" b="1" dirty="0"/>
          </a:p>
        </p:txBody>
      </p:sp>
      <p:sp>
        <p:nvSpPr>
          <p:cNvPr id="3" name="2 İçerik Yer Tutucusu"/>
          <p:cNvSpPr>
            <a:spLocks noGrp="1"/>
          </p:cNvSpPr>
          <p:nvPr>
            <p:ph sz="quarter" idx="1"/>
          </p:nvPr>
        </p:nvSpPr>
        <p:spPr>
          <a:xfrm>
            <a:off x="457200" y="1219200"/>
            <a:ext cx="8229600" cy="5162128"/>
          </a:xfrm>
        </p:spPr>
        <p:txBody>
          <a:bodyPr>
            <a:normAutofit/>
          </a:bodyPr>
          <a:lstStyle/>
          <a:p>
            <a:endParaRPr lang="tr-TR" dirty="0" smtClean="0"/>
          </a:p>
          <a:p>
            <a:endParaRPr lang="tr-TR" dirty="0" smtClean="0"/>
          </a:p>
          <a:p>
            <a:endParaRPr lang="tr-TR" dirty="0" smtClean="0"/>
          </a:p>
          <a:p>
            <a:endParaRPr lang="tr-TR" dirty="0" smtClean="0"/>
          </a:p>
          <a:p>
            <a:endParaRPr lang="tr-TR" dirty="0" smtClean="0"/>
          </a:p>
          <a:p>
            <a:r>
              <a:rPr lang="tr-TR" b="1" dirty="0" err="1" smtClean="0"/>
              <a:t>If</a:t>
            </a:r>
            <a:r>
              <a:rPr lang="tr-TR" b="1" dirty="0" smtClean="0"/>
              <a:t> </a:t>
            </a:r>
            <a:r>
              <a:rPr lang="tr-TR" dirty="0" smtClean="0"/>
              <a:t>kelimesinin ardından daima bir koşul gelir, bu durumda bu koşul </a:t>
            </a:r>
            <a:r>
              <a:rPr lang="tr-TR" b="1" dirty="0" smtClean="0"/>
              <a:t>(</a:t>
            </a:r>
            <a:r>
              <a:rPr lang="tr-TR" b="1" dirty="0" err="1" smtClean="0"/>
              <a:t>Clock</a:t>
            </a:r>
            <a:r>
              <a:rPr lang="tr-TR" b="1" dirty="0" smtClean="0"/>
              <a:t>.</a:t>
            </a:r>
            <a:r>
              <a:rPr lang="tr-TR" b="1" dirty="0" err="1" smtClean="0"/>
              <a:t>Hour</a:t>
            </a:r>
            <a:r>
              <a:rPr lang="tr-TR" b="1" dirty="0" smtClean="0"/>
              <a:t>&lt;12)</a:t>
            </a:r>
            <a:r>
              <a:rPr lang="tr-TR" dirty="0" smtClean="0"/>
              <a:t>’</a:t>
            </a:r>
            <a:r>
              <a:rPr lang="tr-TR" dirty="0" err="1" smtClean="0"/>
              <a:t>dir</a:t>
            </a:r>
            <a:r>
              <a:rPr lang="tr-TR" dirty="0" smtClean="0"/>
              <a:t>. Parantezler, bilgisayarın sizin niyetinizi anlaması için gereklidir. Koşulu </a:t>
            </a:r>
            <a:r>
              <a:rPr lang="tr-TR" b="1" dirty="0" err="1" smtClean="0"/>
              <a:t>then</a:t>
            </a:r>
            <a:r>
              <a:rPr lang="tr-TR" dirty="0" smtClean="0"/>
              <a:t> ve yürütülecek işlem izler.  Koşulun sağlanmadığı durumda </a:t>
            </a:r>
            <a:r>
              <a:rPr lang="tr-TR" b="1" dirty="0" smtClean="0"/>
              <a:t>Else </a:t>
            </a:r>
            <a:r>
              <a:rPr lang="tr-TR" dirty="0" smtClean="0"/>
              <a:t>devreye girer ve  sonrasındaki işlem yürütülür. </a:t>
            </a:r>
            <a:r>
              <a:rPr lang="tr-TR" b="1" dirty="0" err="1" smtClean="0"/>
              <a:t>EndIf</a:t>
            </a:r>
            <a:r>
              <a:rPr lang="tr-TR" dirty="0" smtClean="0"/>
              <a:t> ile koşulun uygulanması biter. </a:t>
            </a:r>
            <a:endParaRPr lang="tr-TR" dirty="0"/>
          </a:p>
        </p:txBody>
      </p:sp>
      <p:pic>
        <p:nvPicPr>
          <p:cNvPr id="5" name="Picture 2"/>
          <p:cNvPicPr>
            <a:picLocks noChangeAspect="1" noChangeArrowheads="1"/>
          </p:cNvPicPr>
          <p:nvPr/>
        </p:nvPicPr>
        <p:blipFill>
          <a:blip r:embed="rId2" cstate="print"/>
          <a:srcRect t="28135"/>
          <a:stretch>
            <a:fillRect/>
          </a:stretch>
        </p:blipFill>
        <p:spPr bwMode="auto">
          <a:xfrm>
            <a:off x="0" y="1149821"/>
            <a:ext cx="9144000" cy="220717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600" dirty="0" smtClean="0">
                <a:latin typeface="+mn-lt"/>
              </a:rPr>
              <a:t>İkiden fazla koşulun gerektiği durumlarda </a:t>
            </a:r>
            <a:r>
              <a:rPr lang="tr-TR" sz="2600" b="1" dirty="0" smtClean="0">
                <a:latin typeface="+mn-lt"/>
              </a:rPr>
              <a:t>Else</a:t>
            </a:r>
            <a:r>
              <a:rPr lang="tr-TR" sz="2600" dirty="0" smtClean="0">
                <a:latin typeface="+mn-lt"/>
              </a:rPr>
              <a:t> kullanmak yerine her koşul için ayrı </a:t>
            </a:r>
            <a:r>
              <a:rPr lang="tr-TR" sz="2600" b="1" dirty="0" err="1" smtClean="0">
                <a:latin typeface="+mn-lt"/>
              </a:rPr>
              <a:t>If</a:t>
            </a:r>
            <a:r>
              <a:rPr lang="tr-TR" sz="2600" b="1" dirty="0" smtClean="0">
                <a:latin typeface="+mn-lt"/>
              </a:rPr>
              <a:t>-</a:t>
            </a:r>
            <a:r>
              <a:rPr lang="tr-TR" sz="2600" b="1" dirty="0" err="1" smtClean="0">
                <a:latin typeface="+mn-lt"/>
              </a:rPr>
              <a:t>Then</a:t>
            </a:r>
            <a:r>
              <a:rPr lang="tr-TR" sz="2600" b="1" dirty="0" smtClean="0">
                <a:latin typeface="+mn-lt"/>
              </a:rPr>
              <a:t>-</a:t>
            </a:r>
            <a:r>
              <a:rPr lang="tr-TR" sz="2600" b="1" dirty="0" err="1" smtClean="0">
                <a:latin typeface="+mn-lt"/>
              </a:rPr>
              <a:t>EndIf</a:t>
            </a:r>
            <a:r>
              <a:rPr lang="tr-TR" sz="2600" dirty="0" smtClean="0">
                <a:latin typeface="+mn-lt"/>
              </a:rPr>
              <a:t> kullanılabilir.</a:t>
            </a:r>
            <a:endParaRPr lang="tr-TR" sz="2600" dirty="0">
              <a:latin typeface="+mn-lt"/>
            </a:endParaRPr>
          </a:p>
        </p:txBody>
      </p:sp>
      <p:sp>
        <p:nvSpPr>
          <p:cNvPr id="3" name="2 İçerik Yer Tutucusu"/>
          <p:cNvSpPr>
            <a:spLocks noGrp="1"/>
          </p:cNvSpPr>
          <p:nvPr>
            <p:ph sz="quarter" idx="1"/>
          </p:nvPr>
        </p:nvSpPr>
        <p:spPr/>
        <p:txBody>
          <a:bodyPr/>
          <a:lstStyle/>
          <a:p>
            <a:endParaRPr lang="tr-TR"/>
          </a:p>
        </p:txBody>
      </p:sp>
      <p:pic>
        <p:nvPicPr>
          <p:cNvPr id="1026" name="Picture 2"/>
          <p:cNvPicPr>
            <a:picLocks noChangeAspect="1" noChangeArrowheads="1"/>
          </p:cNvPicPr>
          <p:nvPr/>
        </p:nvPicPr>
        <p:blipFill>
          <a:blip r:embed="rId3" cstate="print"/>
          <a:srcRect/>
          <a:stretch>
            <a:fillRect/>
          </a:stretch>
        </p:blipFill>
        <p:spPr bwMode="auto">
          <a:xfrm>
            <a:off x="0" y="1229265"/>
            <a:ext cx="9144000" cy="5628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2600" dirty="0" smtClean="0">
                <a:latin typeface="+mn-lt"/>
              </a:rPr>
              <a:t>Aşağıdaki örnekte, belli saat aralıklarında programın farklı şekillerde sonuç verdiğini göreceksiniz.</a:t>
            </a:r>
            <a:endParaRPr lang="tr-TR" sz="2600" dirty="0">
              <a:latin typeface="+mn-lt"/>
            </a:endParaRPr>
          </a:p>
        </p:txBody>
      </p:sp>
      <p:sp>
        <p:nvSpPr>
          <p:cNvPr id="3" name="2 İçerik Yer Tutucusu"/>
          <p:cNvSpPr>
            <a:spLocks noGrp="1"/>
          </p:cNvSpPr>
          <p:nvPr>
            <p:ph sz="quarter" idx="1"/>
          </p:nvPr>
        </p:nvSpPr>
        <p:spPr/>
        <p:txBody>
          <a:bodyPr/>
          <a:lstStyle/>
          <a:p>
            <a:endParaRPr lang="tr-TR"/>
          </a:p>
        </p:txBody>
      </p:sp>
      <p:pic>
        <p:nvPicPr>
          <p:cNvPr id="1026" name="Picture 2"/>
          <p:cNvPicPr>
            <a:picLocks noChangeAspect="1" noChangeArrowheads="1"/>
          </p:cNvPicPr>
          <p:nvPr/>
        </p:nvPicPr>
        <p:blipFill>
          <a:blip r:embed="rId3" cstate="print"/>
          <a:srcRect/>
          <a:stretch>
            <a:fillRect/>
          </a:stretch>
        </p:blipFill>
        <p:spPr bwMode="auto">
          <a:xfrm>
            <a:off x="0" y="1229265"/>
            <a:ext cx="9144000" cy="56287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755576" y="692696"/>
            <a:ext cx="5904656" cy="5616624"/>
          </a:xfrm>
          <a:prstGeom prst="rect">
            <a:avLst/>
          </a:prstGeom>
        </p:spPr>
        <p:txBody>
          <a:bodyPr vert="horz">
            <a:noAutofit/>
          </a:bodyPr>
          <a:lstStyle/>
          <a:p>
            <a:pPr marL="274320" lvl="0" indent="-274320">
              <a:spcBef>
                <a:spcPts val="600"/>
              </a:spcBef>
              <a:buClr>
                <a:schemeClr val="accent1"/>
              </a:buClr>
              <a:buSzPct val="76000"/>
            </a:pPr>
            <a:r>
              <a:rPr kumimoji="0" lang="tr-TR" sz="3000" b="1" i="0" u="none" strike="noStrike" kern="1200" cap="none" spc="0" normalizeH="0" baseline="0" noProof="0" dirty="0" smtClean="0">
                <a:ln>
                  <a:noFill/>
                </a:ln>
                <a:solidFill>
                  <a:schemeClr val="tx1"/>
                </a:solidFill>
                <a:effectLst/>
                <a:uLnTx/>
                <a:uFillTx/>
                <a:latin typeface="+mn-lt"/>
                <a:ea typeface="+mn-ea"/>
                <a:cs typeface="+mn-cs"/>
              </a:rPr>
              <a:t>	</a:t>
            </a:r>
            <a:r>
              <a:rPr kumimoji="0" lang="tr-TR" sz="3000" b="1" i="0" u="sng" strike="noStrike" kern="1200" cap="none" spc="0" normalizeH="0" baseline="0" noProof="0" dirty="0" smtClean="0">
                <a:ln>
                  <a:noFill/>
                </a:ln>
                <a:solidFill>
                  <a:schemeClr val="tx1"/>
                </a:solidFill>
                <a:effectLst/>
                <a:uLnTx/>
                <a:uFillTx/>
                <a:latin typeface="+mn-lt"/>
                <a:ea typeface="+mn-ea"/>
                <a:cs typeface="+mn-cs"/>
              </a:rPr>
              <a:t>Koşullar:</a:t>
            </a:r>
          </a:p>
          <a:p>
            <a:pPr marL="274320" lvl="0" indent="-274320">
              <a:spcBef>
                <a:spcPts val="600"/>
              </a:spcBef>
              <a:buClr>
                <a:schemeClr val="accent1"/>
              </a:buClr>
              <a:buSzPct val="76000"/>
            </a:pPr>
            <a:r>
              <a:rPr lang="tr-TR" sz="3000" b="1" dirty="0" smtClean="0"/>
              <a:t>	</a:t>
            </a:r>
            <a:r>
              <a:rPr lang="tr-TR" sz="3000" b="1" dirty="0" err="1" smtClean="0"/>
              <a:t>If</a:t>
            </a:r>
            <a:r>
              <a:rPr lang="tr-TR" sz="3000" b="1" dirty="0" smtClean="0"/>
              <a:t>: </a:t>
            </a:r>
            <a:r>
              <a:rPr lang="tr-TR" sz="3000" dirty="0" smtClean="0"/>
              <a:t>F</a:t>
            </a:r>
            <a:r>
              <a:rPr lang="en-US" sz="3000" dirty="0" err="1" smtClean="0"/>
              <a:t>arklı</a:t>
            </a:r>
            <a:r>
              <a:rPr lang="en-US" sz="3000" dirty="0" smtClean="0"/>
              <a:t> </a:t>
            </a:r>
            <a:r>
              <a:rPr lang="en-US" sz="3000" dirty="0" err="1" smtClean="0"/>
              <a:t>şeyleri</a:t>
            </a:r>
            <a:r>
              <a:rPr lang="en-US" sz="3000" dirty="0" smtClean="0"/>
              <a:t> </a:t>
            </a:r>
            <a:r>
              <a:rPr lang="en-US" sz="3000" dirty="0" err="1" smtClean="0"/>
              <a:t>yapabilmek</a:t>
            </a:r>
            <a:r>
              <a:rPr lang="en-US" sz="3000" dirty="0" smtClean="0"/>
              <a:t> </a:t>
            </a:r>
            <a:r>
              <a:rPr lang="en-US" sz="3000" dirty="0" err="1" smtClean="0"/>
              <a:t>için</a:t>
            </a:r>
            <a:r>
              <a:rPr lang="en-US" sz="3000" dirty="0" smtClean="0"/>
              <a:t> </a:t>
            </a:r>
            <a:r>
              <a:rPr lang="en-US" sz="3000" dirty="0" err="1" smtClean="0"/>
              <a:t>kararlarda</a:t>
            </a:r>
            <a:r>
              <a:rPr lang="en-US" sz="3000" dirty="0" smtClean="0"/>
              <a:t> </a:t>
            </a:r>
            <a:r>
              <a:rPr lang="en-US" sz="3000" dirty="0" err="1" smtClean="0"/>
              <a:t>bulunmanıza</a:t>
            </a:r>
            <a:r>
              <a:rPr lang="en-US" sz="3000" dirty="0" smtClean="0"/>
              <a:t> </a:t>
            </a:r>
            <a:r>
              <a:rPr lang="en-US" sz="3000" dirty="0" err="1" smtClean="0"/>
              <a:t>olanak</a:t>
            </a:r>
            <a:r>
              <a:rPr lang="en-US" sz="3000" dirty="0" smtClean="0"/>
              <a:t> </a:t>
            </a:r>
            <a:r>
              <a:rPr lang="en-US" sz="3000" dirty="0" err="1" smtClean="0"/>
              <a:t>verir</a:t>
            </a:r>
            <a:r>
              <a:rPr lang="en-US" sz="3000" dirty="0" smtClean="0"/>
              <a:t>. </a:t>
            </a:r>
            <a:endParaRPr lang="tr-TR" sz="3000" dirty="0" smtClean="0"/>
          </a:p>
          <a:p>
            <a:pPr marL="274320" lvl="0" indent="-274320">
              <a:spcBef>
                <a:spcPts val="600"/>
              </a:spcBef>
              <a:buClr>
                <a:schemeClr val="accent1"/>
              </a:buClr>
              <a:buSzPct val="76000"/>
            </a:pPr>
            <a:r>
              <a:rPr lang="tr-TR" sz="3000" b="1" dirty="0" smtClean="0"/>
              <a:t>	</a:t>
            </a:r>
            <a:r>
              <a:rPr lang="tr-TR" sz="3000" b="1" dirty="0" err="1" smtClean="0"/>
              <a:t>Then</a:t>
            </a:r>
            <a:r>
              <a:rPr lang="tr-TR" sz="3000" dirty="0" smtClean="0"/>
              <a:t>: Koşulun sağlanması durumunda yürütülecek işlem yazılır. </a:t>
            </a:r>
          </a:p>
          <a:p>
            <a:pPr marL="274320" lvl="0" indent="-274320">
              <a:spcBef>
                <a:spcPts val="600"/>
              </a:spcBef>
              <a:buClr>
                <a:schemeClr val="accent1"/>
              </a:buClr>
              <a:buSzPct val="76000"/>
            </a:pPr>
            <a:r>
              <a:rPr lang="tr-TR" sz="3000" b="1" dirty="0" smtClean="0"/>
              <a:t>	Else</a:t>
            </a:r>
            <a:r>
              <a:rPr lang="tr-TR" sz="3000" dirty="0" smtClean="0"/>
              <a:t>: Koşulun sağlanmaması durumunda yürütülecek işlem yazılır. </a:t>
            </a:r>
          </a:p>
          <a:p>
            <a:pPr marL="274320" lvl="0" indent="-274320">
              <a:spcBef>
                <a:spcPts val="600"/>
              </a:spcBef>
              <a:buClr>
                <a:schemeClr val="accent1"/>
              </a:buClr>
              <a:buSzPct val="76000"/>
            </a:pPr>
            <a:r>
              <a:rPr lang="tr-TR" sz="3000" b="1" dirty="0" smtClean="0"/>
              <a:t>	</a:t>
            </a:r>
            <a:r>
              <a:rPr lang="tr-TR" sz="3000" b="1" dirty="0" err="1" smtClean="0"/>
              <a:t>EndIf</a:t>
            </a:r>
            <a:r>
              <a:rPr lang="tr-TR" sz="3000" b="1" dirty="0" smtClean="0"/>
              <a:t>: </a:t>
            </a:r>
            <a:r>
              <a:rPr lang="tr-TR" sz="3000" dirty="0" smtClean="0"/>
              <a:t>Koşulun uygulanmasının bittiğini ifade eder.</a:t>
            </a:r>
            <a:endParaRPr kumimoji="0" lang="tr-TR" sz="3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err="1" smtClean="0"/>
              <a:t>Clock</a:t>
            </a:r>
            <a:r>
              <a:rPr lang="tr-TR" b="1" dirty="0" smtClean="0"/>
              <a:t>.</a:t>
            </a:r>
            <a:r>
              <a:rPr lang="tr-TR" b="1" dirty="0" err="1" smtClean="0"/>
              <a:t>Hour</a:t>
            </a:r>
            <a:endParaRPr lang="tr-TR" b="1" dirty="0"/>
          </a:p>
        </p:txBody>
      </p:sp>
      <p:sp>
        <p:nvSpPr>
          <p:cNvPr id="3" name="2 İçerik Yer Tutucusu"/>
          <p:cNvSpPr>
            <a:spLocks noGrp="1"/>
          </p:cNvSpPr>
          <p:nvPr>
            <p:ph sz="quarter" idx="1"/>
          </p:nvPr>
        </p:nvSpPr>
        <p:spPr>
          <a:xfrm>
            <a:off x="457200" y="1219200"/>
            <a:ext cx="5122912" cy="4937760"/>
          </a:xfrm>
        </p:spPr>
        <p:txBody>
          <a:bodyPr/>
          <a:lstStyle/>
          <a:p>
            <a:r>
              <a:rPr lang="es-ES" dirty="0" smtClean="0"/>
              <a:t>Small Basic’de, o andaki tarihe ve saate erişmek için, </a:t>
            </a:r>
            <a:r>
              <a:rPr lang="tr-TR" b="1" dirty="0" err="1" smtClean="0"/>
              <a:t>Clock</a:t>
            </a:r>
            <a:r>
              <a:rPr lang="es-ES" dirty="0" smtClean="0"/>
              <a:t> nesnesini kullanabilirsiniz. Bu ayrıca size, o andaki günü, </a:t>
            </a:r>
            <a:r>
              <a:rPr lang="tr-TR" dirty="0" smtClean="0"/>
              <a:t> </a:t>
            </a:r>
            <a:r>
              <a:rPr lang="es-ES" dirty="0" smtClean="0"/>
              <a:t>ayı, yılı, dakikayı, saniyeyi ayrı ayrı alabilmenizi sağlayan bir grup özellik sağlar.</a:t>
            </a:r>
            <a:endParaRPr lang="tr-TR" dirty="0" smtClean="0"/>
          </a:p>
          <a:p>
            <a:r>
              <a:rPr lang="tr-TR" dirty="0" smtClean="0"/>
              <a:t>Az önceki programda saatin 12’den küçük olup olmadığını sorgulamak için </a:t>
            </a:r>
            <a:r>
              <a:rPr lang="tr-TR" b="1" dirty="0" err="1" smtClean="0"/>
              <a:t>Hour</a:t>
            </a:r>
            <a:r>
              <a:rPr lang="tr-TR" dirty="0" smtClean="0"/>
              <a:t> ifadesini kullandık.</a:t>
            </a:r>
          </a:p>
        </p:txBody>
      </p:sp>
      <p:pic>
        <p:nvPicPr>
          <p:cNvPr id="3074" name="Picture 2"/>
          <p:cNvPicPr>
            <a:picLocks noChangeAspect="1" noChangeArrowheads="1"/>
          </p:cNvPicPr>
          <p:nvPr/>
        </p:nvPicPr>
        <p:blipFill>
          <a:blip r:embed="rId2" cstate="print"/>
          <a:srcRect/>
          <a:stretch>
            <a:fillRect/>
          </a:stretch>
        </p:blipFill>
        <p:spPr bwMode="auto">
          <a:xfrm>
            <a:off x="5787957" y="0"/>
            <a:ext cx="3356043"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PizzaDeliverySimulationForSmallBasic.png"/>
          <p:cNvPicPr>
            <a:picLocks noChangeAspect="1"/>
          </p:cNvPicPr>
          <p:nvPr/>
        </p:nvPicPr>
        <p:blipFill>
          <a:blip r:embed="rId2" cstate="print"/>
          <a:stretch>
            <a:fillRect/>
          </a:stretch>
        </p:blipFill>
        <p:spPr>
          <a:xfrm>
            <a:off x="285720" y="174106"/>
            <a:ext cx="8613718" cy="6541042"/>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827584" y="1412776"/>
            <a:ext cx="5400600" cy="3816424"/>
          </a:xfrm>
          <a:prstGeom prst="rect">
            <a:avLst/>
          </a:prstGeom>
        </p:spPr>
        <p:txBody>
          <a:bodyPr vert="horz">
            <a:noAutofit/>
          </a:bodyPr>
          <a:lstStyle/>
          <a:p>
            <a:pPr marL="274320" lvl="0" indent="-274320">
              <a:spcBef>
                <a:spcPts val="600"/>
              </a:spcBef>
              <a:buClr>
                <a:schemeClr val="accent1"/>
              </a:buClr>
              <a:buSzPct val="76000"/>
            </a:pPr>
            <a:r>
              <a:rPr lang="tr-TR" sz="4000" b="1" dirty="0" smtClean="0"/>
              <a:t>	</a:t>
            </a:r>
            <a:r>
              <a:rPr lang="tr-TR" sz="4000" b="1" u="sng" dirty="0" err="1" smtClean="0"/>
              <a:t>Clock</a:t>
            </a:r>
            <a:r>
              <a:rPr lang="tr-TR" sz="4000" b="1" u="sng" dirty="0" smtClean="0"/>
              <a:t>:</a:t>
            </a:r>
          </a:p>
          <a:p>
            <a:pPr marL="274320" lvl="0" indent="-274320">
              <a:spcBef>
                <a:spcPts val="600"/>
              </a:spcBef>
              <a:buClr>
                <a:schemeClr val="accent1"/>
              </a:buClr>
              <a:buSzPct val="76000"/>
            </a:pPr>
            <a:r>
              <a:rPr lang="tr-TR" sz="4000" b="1" dirty="0" smtClean="0"/>
              <a:t>	</a:t>
            </a:r>
            <a:r>
              <a:rPr lang="tr-TR" sz="4000" dirty="0" smtClean="0"/>
              <a:t>O andaki saate erişmek için kullanılır. Beraberinde isteğe göre </a:t>
            </a:r>
            <a:r>
              <a:rPr lang="tr-TR" sz="4000" dirty="0" err="1" smtClean="0"/>
              <a:t>Date</a:t>
            </a:r>
            <a:r>
              <a:rPr lang="tr-TR" sz="4000" dirty="0" smtClean="0"/>
              <a:t>, </a:t>
            </a:r>
            <a:r>
              <a:rPr lang="tr-TR" sz="4000" dirty="0" err="1" smtClean="0"/>
              <a:t>Day</a:t>
            </a:r>
            <a:r>
              <a:rPr lang="tr-TR" sz="4000" dirty="0" smtClean="0"/>
              <a:t>, </a:t>
            </a:r>
            <a:r>
              <a:rPr lang="tr-TR" sz="4000" dirty="0" err="1" smtClean="0"/>
              <a:t>Hour</a:t>
            </a:r>
            <a:r>
              <a:rPr lang="tr-TR" sz="4000" dirty="0" smtClean="0"/>
              <a:t>, </a:t>
            </a:r>
            <a:r>
              <a:rPr lang="tr-TR" sz="4000" dirty="0" err="1" smtClean="0"/>
              <a:t>Minute</a:t>
            </a:r>
            <a:r>
              <a:rPr lang="tr-TR" sz="4000" dirty="0" smtClean="0"/>
              <a:t>, </a:t>
            </a:r>
            <a:r>
              <a:rPr lang="tr-TR" sz="4000" dirty="0" err="1" smtClean="0"/>
              <a:t>Year</a:t>
            </a:r>
            <a:r>
              <a:rPr lang="tr-TR" sz="4000" dirty="0" smtClean="0"/>
              <a:t> gibi ifadeler kullanılır.</a:t>
            </a:r>
            <a:endParaRPr lang="tr-TR" sz="4000" b="1" dirty="0" smtClean="0"/>
          </a:p>
          <a:p>
            <a:pPr marL="274320" lvl="0" indent="-274320">
              <a:spcBef>
                <a:spcPts val="600"/>
              </a:spcBef>
              <a:buClr>
                <a:schemeClr val="accent1"/>
              </a:buClr>
              <a:buSzPct val="76000"/>
            </a:pPr>
            <a:r>
              <a:rPr lang="tr-TR" sz="4000" b="1" dirty="0" smtClean="0"/>
              <a:t>	</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Örnek:</a:t>
            </a:r>
            <a:endParaRPr lang="tr-TR" b="1" dirty="0"/>
          </a:p>
        </p:txBody>
      </p:sp>
      <p:sp>
        <p:nvSpPr>
          <p:cNvPr id="3" name="2 İçerik Yer Tutucusu"/>
          <p:cNvSpPr>
            <a:spLocks noGrp="1"/>
          </p:cNvSpPr>
          <p:nvPr>
            <p:ph sz="quarter" idx="1"/>
          </p:nvPr>
        </p:nvSpPr>
        <p:spPr>
          <a:xfrm>
            <a:off x="457200" y="1219200"/>
            <a:ext cx="6707088" cy="4937760"/>
          </a:xfrm>
        </p:spPr>
        <p:txBody>
          <a:bodyPr/>
          <a:lstStyle/>
          <a:p>
            <a:r>
              <a:rPr lang="tr-TR" dirty="0" smtClean="0"/>
              <a:t>Klavyeden girilen bir sayının tek mi, çift mi olduğunu söyleyecek program:</a:t>
            </a:r>
          </a:p>
          <a:p>
            <a:endParaRPr lang="tr-TR" dirty="0"/>
          </a:p>
        </p:txBody>
      </p:sp>
      <p:pic>
        <p:nvPicPr>
          <p:cNvPr id="4099" name="Picture 3"/>
          <p:cNvPicPr>
            <a:picLocks noChangeAspect="1" noChangeArrowheads="1"/>
          </p:cNvPicPr>
          <p:nvPr/>
        </p:nvPicPr>
        <p:blipFill>
          <a:blip r:embed="rId3" cstate="print"/>
          <a:srcRect/>
          <a:stretch>
            <a:fillRect/>
          </a:stretch>
        </p:blipFill>
        <p:spPr bwMode="auto">
          <a:xfrm>
            <a:off x="864096" y="2191753"/>
            <a:ext cx="7164288" cy="3325479"/>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1547664" y="5661248"/>
            <a:ext cx="5904656" cy="1064359"/>
          </a:xfrm>
          <a:prstGeom prst="rect">
            <a:avLst/>
          </a:prstGeom>
          <a:noFill/>
          <a:ln w="9525">
            <a:noFill/>
            <a:miter lim="800000"/>
            <a:headEnd/>
            <a:tailEnd/>
          </a:ln>
        </p:spPr>
      </p:pic>
      <p:pic>
        <p:nvPicPr>
          <p:cNvPr id="6" name="5 Resim" descr="kalem.gif"/>
          <p:cNvPicPr>
            <a:picLocks noChangeAspect="1"/>
          </p:cNvPicPr>
          <p:nvPr/>
        </p:nvPicPr>
        <p:blipFill>
          <a:blip r:embed="rId5" cstate="print"/>
          <a:stretch>
            <a:fillRect/>
          </a:stretch>
        </p:blipFill>
        <p:spPr>
          <a:xfrm>
            <a:off x="7045745" y="2"/>
            <a:ext cx="2098253" cy="22048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childTnLst>
                                </p:cTn>
                              </p:par>
                            </p:childTnLst>
                          </p:cTn>
                        </p:par>
                        <p:par>
                          <p:cTn id="7" fill="hold">
                            <p:stCondLst>
                              <p:cond delay="0"/>
                            </p:stCondLst>
                            <p:childTnLst>
                              <p:par>
                                <p:cTn id="8" presetID="2" presetClass="entr" presetSubtype="3"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http://ww2.valdosta.edu/~andaniels/math.jpg"/>
          <p:cNvPicPr>
            <a:picLocks noChangeAspect="1" noChangeArrowheads="1"/>
          </p:cNvPicPr>
          <p:nvPr/>
        </p:nvPicPr>
        <p:blipFill>
          <a:blip r:embed="rId2" cstate="print"/>
          <a:srcRect t="14414" b="14868"/>
          <a:stretch>
            <a:fillRect/>
          </a:stretch>
        </p:blipFill>
        <p:spPr bwMode="auto">
          <a:xfrm>
            <a:off x="93454" y="3356992"/>
            <a:ext cx="5690388" cy="2592288"/>
          </a:xfrm>
          <a:prstGeom prst="rect">
            <a:avLst/>
          </a:prstGeom>
          <a:noFill/>
        </p:spPr>
      </p:pic>
      <p:sp>
        <p:nvSpPr>
          <p:cNvPr id="2" name="1 Başlık"/>
          <p:cNvSpPr>
            <a:spLocks noGrp="1"/>
          </p:cNvSpPr>
          <p:nvPr>
            <p:ph type="title"/>
          </p:nvPr>
        </p:nvSpPr>
        <p:spPr/>
        <p:txBody>
          <a:bodyPr/>
          <a:lstStyle/>
          <a:p>
            <a:r>
              <a:rPr lang="tr-TR" b="1" dirty="0" err="1" smtClean="0"/>
              <a:t>Math</a:t>
            </a:r>
            <a:endParaRPr lang="tr-TR" b="1" dirty="0"/>
          </a:p>
        </p:txBody>
      </p:sp>
      <p:sp>
        <p:nvSpPr>
          <p:cNvPr id="3" name="2 İçerik Yer Tutucusu"/>
          <p:cNvSpPr>
            <a:spLocks noGrp="1"/>
          </p:cNvSpPr>
          <p:nvPr>
            <p:ph sz="quarter" idx="1"/>
          </p:nvPr>
        </p:nvSpPr>
        <p:spPr>
          <a:xfrm>
            <a:off x="457200" y="1219200"/>
            <a:ext cx="5410944" cy="4937760"/>
          </a:xfrm>
        </p:spPr>
        <p:txBody>
          <a:bodyPr/>
          <a:lstStyle/>
          <a:p>
            <a:r>
              <a:rPr lang="tr-TR" dirty="0" smtClean="0"/>
              <a:t>Bu programda, </a:t>
            </a:r>
            <a:r>
              <a:rPr lang="tr-TR" b="1" dirty="0" err="1" smtClean="0"/>
              <a:t>Math</a:t>
            </a:r>
            <a:r>
              <a:rPr lang="tr-TR" dirty="0" smtClean="0"/>
              <a:t> nesnesini kullandık.  </a:t>
            </a:r>
            <a:r>
              <a:rPr lang="tr-TR" b="1" dirty="0" err="1" smtClean="0"/>
              <a:t>Math</a:t>
            </a:r>
            <a:r>
              <a:rPr lang="tr-TR" dirty="0" smtClean="0"/>
              <a:t>, matematik ile ilgili birçok yöntemin bulunduğu sınıf için kullanılır.</a:t>
            </a:r>
          </a:p>
          <a:p>
            <a:endParaRPr lang="tr-TR" dirty="0"/>
          </a:p>
        </p:txBody>
      </p:sp>
      <p:pic>
        <p:nvPicPr>
          <p:cNvPr id="2051" name="Picture 3"/>
          <p:cNvPicPr>
            <a:picLocks noChangeAspect="1" noChangeArrowheads="1"/>
          </p:cNvPicPr>
          <p:nvPr/>
        </p:nvPicPr>
        <p:blipFill>
          <a:blip r:embed="rId3" cstate="print"/>
          <a:srcRect t="31100"/>
          <a:stretch>
            <a:fillRect/>
          </a:stretch>
        </p:blipFill>
        <p:spPr bwMode="auto">
          <a:xfrm>
            <a:off x="5916264" y="0"/>
            <a:ext cx="3227737"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1331640" y="1988840"/>
            <a:ext cx="5400600" cy="3816424"/>
          </a:xfrm>
          <a:prstGeom prst="rect">
            <a:avLst/>
          </a:prstGeom>
        </p:spPr>
        <p:txBody>
          <a:bodyPr vert="horz">
            <a:normAutofit lnSpcReduction="10000"/>
          </a:bodyPr>
          <a:lstStyle/>
          <a:p>
            <a:pPr marL="274320" lvl="0" indent="-274320">
              <a:spcBef>
                <a:spcPts val="600"/>
              </a:spcBef>
              <a:buClr>
                <a:schemeClr val="accent1"/>
              </a:buClr>
              <a:buSzPct val="76000"/>
            </a:pPr>
            <a:r>
              <a:rPr lang="tr-TR" sz="4000" b="1" dirty="0" smtClean="0"/>
              <a:t>	</a:t>
            </a:r>
            <a:r>
              <a:rPr lang="tr-TR" sz="4000" b="1" u="sng" dirty="0" err="1" smtClean="0"/>
              <a:t>Math</a:t>
            </a:r>
            <a:r>
              <a:rPr lang="tr-TR" sz="4000" b="1" u="sng" dirty="0" smtClean="0"/>
              <a:t>:</a:t>
            </a:r>
          </a:p>
          <a:p>
            <a:pPr marL="274320" lvl="0" indent="-274320">
              <a:spcBef>
                <a:spcPts val="600"/>
              </a:spcBef>
              <a:buClr>
                <a:schemeClr val="accent1"/>
              </a:buClr>
              <a:buSzPct val="76000"/>
            </a:pPr>
            <a:r>
              <a:rPr lang="tr-TR" sz="4000" b="1" dirty="0" smtClean="0"/>
              <a:t>	</a:t>
            </a:r>
            <a:r>
              <a:rPr lang="tr-TR" sz="4000" dirty="0" smtClean="0"/>
              <a:t>Matematik ile ilgili birçok yöntemin bulunduğu sınıf için kullanılır.</a:t>
            </a:r>
            <a:endParaRPr lang="tr-TR" sz="4000" b="1" dirty="0" smtClean="0"/>
          </a:p>
          <a:p>
            <a:pPr marL="274320" lvl="0" indent="-274320">
              <a:spcBef>
                <a:spcPts val="600"/>
              </a:spcBef>
              <a:buClr>
                <a:schemeClr val="accent1"/>
              </a:buClr>
              <a:buSzPct val="76000"/>
            </a:pPr>
            <a:r>
              <a:rPr lang="tr-TR" sz="4000" b="1" dirty="0" smtClean="0"/>
              <a:t>	</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1115616" y="2492896"/>
            <a:ext cx="5256584" cy="3816424"/>
          </a:xfrm>
          <a:prstGeom prst="rect">
            <a:avLst/>
          </a:prstGeom>
        </p:spPr>
        <p:txBody>
          <a:bodyPr vert="horz">
            <a:normAutofit/>
          </a:bodyPr>
          <a:lstStyle/>
          <a:p>
            <a:pPr marL="274320" lvl="0" indent="-274320">
              <a:spcBef>
                <a:spcPts val="600"/>
              </a:spcBef>
              <a:buClr>
                <a:schemeClr val="accent1"/>
              </a:buClr>
              <a:buSzPct val="76000"/>
            </a:pPr>
            <a:r>
              <a:rPr lang="tr-TR" sz="4000" b="1" dirty="0" smtClean="0"/>
              <a:t>	</a:t>
            </a:r>
            <a:r>
              <a:rPr lang="tr-TR" sz="4000" b="1" u="sng" dirty="0" err="1" smtClean="0"/>
              <a:t>Remainder</a:t>
            </a:r>
            <a:r>
              <a:rPr lang="tr-TR" sz="4000" b="1" u="sng" dirty="0" smtClean="0"/>
              <a:t>:</a:t>
            </a:r>
          </a:p>
          <a:p>
            <a:pPr marL="274320" lvl="0" indent="-274320">
              <a:spcBef>
                <a:spcPts val="600"/>
              </a:spcBef>
              <a:buClr>
                <a:schemeClr val="accent1"/>
              </a:buClr>
              <a:buSzPct val="76000"/>
            </a:pPr>
            <a:r>
              <a:rPr lang="tr-TR" sz="4000" b="1" dirty="0" smtClean="0"/>
              <a:t>	</a:t>
            </a:r>
            <a:r>
              <a:rPr lang="tr-TR" sz="4000" dirty="0" smtClean="0"/>
              <a:t>İlk sayıyı ikinci sayıya böler ve kalanını verir.</a:t>
            </a:r>
            <a:endParaRPr lang="tr-TR" sz="4000" b="1" dirty="0" smtClean="0"/>
          </a:p>
          <a:p>
            <a:pPr marL="274320" lvl="0" indent="-274320">
              <a:spcBef>
                <a:spcPts val="600"/>
              </a:spcBef>
              <a:buClr>
                <a:schemeClr val="accent1"/>
              </a:buClr>
              <a:buSzPct val="76000"/>
            </a:pPr>
            <a:r>
              <a:rPr lang="tr-TR" sz="4000" b="1" dirty="0" smtClean="0"/>
              <a:t>	</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Dallanma</a:t>
            </a:r>
            <a:endParaRPr lang="tr-TR" b="1" dirty="0"/>
          </a:p>
        </p:txBody>
      </p:sp>
      <p:sp>
        <p:nvSpPr>
          <p:cNvPr id="3" name="2 İçerik Yer Tutucusu"/>
          <p:cNvSpPr>
            <a:spLocks noGrp="1"/>
          </p:cNvSpPr>
          <p:nvPr>
            <p:ph sz="quarter" idx="1"/>
          </p:nvPr>
        </p:nvSpPr>
        <p:spPr/>
        <p:txBody>
          <a:bodyPr>
            <a:normAutofit/>
          </a:bodyPr>
          <a:lstStyle/>
          <a:p>
            <a:r>
              <a:rPr lang="tr-TR" dirty="0" smtClean="0"/>
              <a:t>Hatırlarsanız, bilgisayarın bir programı yukarıdan aşağıya doğru her defasında bir ifadeyi işlemden geçirecek şekilde çalıştırdığını öğrenmiştiniz. Bununla birlikte, bilgisayarın sıranın dışına çıkarak bir başka ifadeye atlamasını sağlayan özel bir ifade vardır. Aşağıdaki programa bir göz atalım.</a:t>
            </a:r>
          </a:p>
        </p:txBody>
      </p:sp>
      <p:pic>
        <p:nvPicPr>
          <p:cNvPr id="5" name="Picture 45"/>
          <p:cNvPicPr/>
          <p:nvPr/>
        </p:nvPicPr>
        <p:blipFill>
          <a:blip r:embed="rId3" cstate="print"/>
          <a:srcRect r="64448"/>
          <a:stretch>
            <a:fillRect/>
          </a:stretch>
        </p:blipFill>
        <p:spPr bwMode="auto">
          <a:xfrm>
            <a:off x="6228184" y="3342694"/>
            <a:ext cx="2448272" cy="3470682"/>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67544" y="3356992"/>
            <a:ext cx="5112568" cy="29634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Örnek:</a:t>
            </a:r>
            <a:endParaRPr lang="tr-TR" b="1" dirty="0"/>
          </a:p>
        </p:txBody>
      </p:sp>
      <p:sp>
        <p:nvSpPr>
          <p:cNvPr id="3" name="2 İçerik Yer Tutucusu"/>
          <p:cNvSpPr>
            <a:spLocks noGrp="1"/>
          </p:cNvSpPr>
          <p:nvPr>
            <p:ph sz="quarter" idx="1"/>
          </p:nvPr>
        </p:nvSpPr>
        <p:spPr>
          <a:xfrm>
            <a:off x="457200" y="1219200"/>
            <a:ext cx="6275040" cy="1057672"/>
          </a:xfrm>
        </p:spPr>
        <p:txBody>
          <a:bodyPr>
            <a:normAutofit/>
          </a:bodyPr>
          <a:lstStyle/>
          <a:p>
            <a:r>
              <a:rPr lang="tr-TR" dirty="0" smtClean="0"/>
              <a:t>1’den 24’e kadar sayıları alt alta yazdıran program</a:t>
            </a:r>
          </a:p>
        </p:txBody>
      </p:sp>
      <p:pic>
        <p:nvPicPr>
          <p:cNvPr id="1027" name="Picture 3"/>
          <p:cNvPicPr>
            <a:picLocks noChangeAspect="1" noChangeArrowheads="1"/>
          </p:cNvPicPr>
          <p:nvPr/>
        </p:nvPicPr>
        <p:blipFill>
          <a:blip r:embed="rId2" cstate="print"/>
          <a:srcRect/>
          <a:stretch>
            <a:fillRect/>
          </a:stretch>
        </p:blipFill>
        <p:spPr bwMode="auto">
          <a:xfrm>
            <a:off x="467544" y="2188614"/>
            <a:ext cx="6984776" cy="4048698"/>
          </a:xfrm>
          <a:prstGeom prst="rect">
            <a:avLst/>
          </a:prstGeom>
          <a:noFill/>
          <a:ln w="9525">
            <a:noFill/>
            <a:miter lim="800000"/>
            <a:headEnd/>
            <a:tailEnd/>
          </a:ln>
        </p:spPr>
      </p:pic>
      <p:pic>
        <p:nvPicPr>
          <p:cNvPr id="6" name="5 Resim" descr="kalem.gif"/>
          <p:cNvPicPr>
            <a:picLocks noChangeAspect="1"/>
          </p:cNvPicPr>
          <p:nvPr/>
        </p:nvPicPr>
        <p:blipFill>
          <a:blip r:embed="rId3" cstate="print"/>
          <a:stretch>
            <a:fillRect/>
          </a:stretch>
        </p:blipFill>
        <p:spPr>
          <a:xfrm>
            <a:off x="6444208" y="2"/>
            <a:ext cx="2699791" cy="2836962"/>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a:stretch>
            <a:fillRect/>
          </a:stretch>
        </p:blipFill>
        <p:spPr bwMode="auto">
          <a:xfrm>
            <a:off x="1224136" y="3108786"/>
            <a:ext cx="6444208" cy="3735362"/>
          </a:xfrm>
          <a:prstGeom prst="rect">
            <a:avLst/>
          </a:prstGeom>
          <a:noFill/>
          <a:ln w="9525">
            <a:noFill/>
            <a:miter lim="800000"/>
            <a:headEnd/>
            <a:tailEnd/>
          </a:ln>
        </p:spPr>
      </p:pic>
      <p:sp>
        <p:nvSpPr>
          <p:cNvPr id="2" name="1 Başlık"/>
          <p:cNvSpPr>
            <a:spLocks noGrp="1"/>
          </p:cNvSpPr>
          <p:nvPr>
            <p:ph type="title"/>
          </p:nvPr>
        </p:nvSpPr>
        <p:spPr/>
        <p:txBody>
          <a:bodyPr/>
          <a:lstStyle/>
          <a:p>
            <a:r>
              <a:rPr lang="tr-TR" b="1" dirty="0" smtClean="0"/>
              <a:t>Etiketler</a:t>
            </a:r>
            <a:endParaRPr lang="tr-TR" b="1" dirty="0"/>
          </a:p>
        </p:txBody>
      </p:sp>
      <p:sp>
        <p:nvSpPr>
          <p:cNvPr id="3" name="2 İçerik Yer Tutucusu"/>
          <p:cNvSpPr>
            <a:spLocks noGrp="1"/>
          </p:cNvSpPr>
          <p:nvPr>
            <p:ph sz="quarter" idx="1"/>
          </p:nvPr>
        </p:nvSpPr>
        <p:spPr>
          <a:xfrm>
            <a:off x="457200" y="1219200"/>
            <a:ext cx="8219256" cy="2425824"/>
          </a:xfrm>
        </p:spPr>
        <p:txBody>
          <a:bodyPr>
            <a:normAutofit/>
          </a:bodyPr>
          <a:lstStyle/>
          <a:p>
            <a:r>
              <a:rPr lang="tr-TR" dirty="0" smtClean="0"/>
              <a:t>Bu programda, </a:t>
            </a:r>
            <a:r>
              <a:rPr lang="tr-TR" b="1" dirty="0" smtClean="0"/>
              <a:t>i</a:t>
            </a:r>
            <a:r>
              <a:rPr lang="tr-TR" dirty="0" smtClean="0"/>
              <a:t> değişkenine 1 değerini atadık. Ve sonra, iki nokta üst üste (:) ile biten yeni bir ifade ekledik.</a:t>
            </a:r>
          </a:p>
          <a:p>
            <a:pPr lvl="1"/>
            <a:r>
              <a:rPr lang="tr-TR" sz="2600" b="1" dirty="0" smtClean="0"/>
              <a:t>listele:</a:t>
            </a:r>
          </a:p>
          <a:p>
            <a:r>
              <a:rPr lang="tr-TR" dirty="0" smtClean="0"/>
              <a:t>Bu, bir </a:t>
            </a:r>
            <a:r>
              <a:rPr lang="tr-TR" b="1" dirty="0" smtClean="0"/>
              <a:t>etiket</a:t>
            </a:r>
            <a:r>
              <a:rPr lang="tr-TR" dirty="0" smtClean="0"/>
              <a:t> olarak adlandırılır. </a:t>
            </a:r>
            <a:endParaRPr lang="tr-TR" b="1" dirty="0" smtClean="0"/>
          </a:p>
          <a:p>
            <a:endParaRPr lang="tr-TR" dirty="0"/>
          </a:p>
        </p:txBody>
      </p:sp>
      <p:sp>
        <p:nvSpPr>
          <p:cNvPr id="7" name="6 Yuvarlatılmış Dikdörtgen"/>
          <p:cNvSpPr/>
          <p:nvPr/>
        </p:nvSpPr>
        <p:spPr>
          <a:xfrm>
            <a:off x="2267744" y="3645024"/>
            <a:ext cx="2088232" cy="576064"/>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683568" y="980728"/>
            <a:ext cx="5904656" cy="5688632"/>
          </a:xfrm>
          <a:prstGeom prst="rect">
            <a:avLst/>
          </a:prstGeom>
        </p:spPr>
        <p:txBody>
          <a:bodyPr vert="horz">
            <a:noAutofit/>
          </a:bodyPr>
          <a:lstStyle/>
          <a:p>
            <a:pPr marL="274320" lvl="0" indent="-274320">
              <a:spcBef>
                <a:spcPts val="600"/>
              </a:spcBef>
              <a:buClr>
                <a:schemeClr val="accent1"/>
              </a:buClr>
              <a:buSzPct val="76000"/>
            </a:pPr>
            <a:r>
              <a:rPr lang="tr-TR" sz="3600" b="1" dirty="0" smtClean="0"/>
              <a:t>	</a:t>
            </a:r>
            <a:r>
              <a:rPr lang="tr-TR" sz="3600" b="1" u="sng" dirty="0" smtClean="0"/>
              <a:t>Etiketler:</a:t>
            </a:r>
          </a:p>
          <a:p>
            <a:pPr marL="274320" lvl="0" indent="-274320">
              <a:spcBef>
                <a:spcPts val="600"/>
              </a:spcBef>
              <a:buClr>
                <a:schemeClr val="accent1"/>
              </a:buClr>
              <a:buSzPct val="76000"/>
            </a:pPr>
            <a:r>
              <a:rPr lang="tr-TR" sz="3600" b="1" dirty="0" smtClean="0"/>
              <a:t>	</a:t>
            </a:r>
            <a:r>
              <a:rPr lang="tr-TR" sz="3600" dirty="0" smtClean="0"/>
              <a:t>Bilgisayarın anlayabildiği yer imleridir. Örneğimizde “listele” bir etikettir. Etiketleri istediğimiz gibi adlandırabiliriz ve her biri farklı adla olmak koşuluyla, istediğimiz kadar etiket ekleyebiliriz. </a:t>
            </a:r>
          </a:p>
          <a:p>
            <a:pPr marL="274320" lvl="0" indent="-274320">
              <a:spcBef>
                <a:spcPts val="600"/>
              </a:spcBef>
              <a:buClr>
                <a:schemeClr val="accent1"/>
              </a:buClr>
              <a:buSzPct val="76000"/>
            </a:pPr>
            <a:r>
              <a:rPr lang="tr-TR" sz="3600" b="1" dirty="0" smtClean="0"/>
              <a:t>	</a:t>
            </a:r>
            <a:endParaRPr kumimoji="0" lang="tr-TR" sz="36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Değişkene Değer Atama</a:t>
            </a:r>
            <a:endParaRPr lang="tr-TR" b="1" dirty="0"/>
          </a:p>
        </p:txBody>
      </p:sp>
      <p:sp>
        <p:nvSpPr>
          <p:cNvPr id="3" name="2 İçerik Yer Tutucusu"/>
          <p:cNvSpPr>
            <a:spLocks noGrp="1"/>
          </p:cNvSpPr>
          <p:nvPr>
            <p:ph sz="quarter" idx="1"/>
          </p:nvPr>
        </p:nvSpPr>
        <p:spPr/>
        <p:txBody>
          <a:bodyPr/>
          <a:lstStyle/>
          <a:p>
            <a:r>
              <a:rPr lang="tr-TR" dirty="0" smtClean="0"/>
              <a:t>Buradaki bir diğer ilginç ifade de şudur:</a:t>
            </a:r>
          </a:p>
          <a:p>
            <a:pPr lvl="1"/>
            <a:r>
              <a:rPr lang="tr-TR" sz="2800" b="1" dirty="0" smtClean="0">
                <a:latin typeface="Consolas" pitchFamily="49" charset="0"/>
              </a:rPr>
              <a:t>i = i + 1</a:t>
            </a:r>
          </a:p>
          <a:p>
            <a:r>
              <a:rPr lang="tr-TR" dirty="0" smtClean="0"/>
              <a:t>Bu yalnızca bilgisayara </a:t>
            </a:r>
            <a:r>
              <a:rPr lang="tr-TR" b="1" dirty="0" smtClean="0"/>
              <a:t>i</a:t>
            </a:r>
            <a:r>
              <a:rPr lang="tr-TR" dirty="0" smtClean="0"/>
              <a:t> değişkenine 1 eklemesini ve onu tekrar </a:t>
            </a:r>
            <a:r>
              <a:rPr lang="tr-TR" b="1" dirty="0" smtClean="0"/>
              <a:t>i</a:t>
            </a:r>
            <a:r>
              <a:rPr lang="tr-TR" dirty="0" smtClean="0"/>
              <a:t> değişkenine atamasını söyler. Yani, </a:t>
            </a:r>
            <a:r>
              <a:rPr lang="tr-TR" b="1" dirty="0" err="1" smtClean="0"/>
              <a:t>i</a:t>
            </a:r>
            <a:r>
              <a:rPr lang="tr-TR" dirty="0" err="1" smtClean="0"/>
              <a:t>’nin</a:t>
            </a:r>
            <a:r>
              <a:rPr lang="tr-TR" dirty="0" smtClean="0"/>
              <a:t> değeri bu ifadeden önce 1 ise, ifade çalıştırıldıktan sonra 2 olacaktır.</a:t>
            </a:r>
          </a:p>
          <a:p>
            <a:endParaRPr lang="tr-TR" dirty="0"/>
          </a:p>
        </p:txBody>
      </p:sp>
      <p:pic>
        <p:nvPicPr>
          <p:cNvPr id="4" name="Picture 3"/>
          <p:cNvPicPr>
            <a:picLocks noChangeAspect="1" noChangeArrowheads="1"/>
          </p:cNvPicPr>
          <p:nvPr/>
        </p:nvPicPr>
        <p:blipFill>
          <a:blip r:embed="rId2" cstate="print"/>
          <a:srcRect/>
          <a:stretch>
            <a:fillRect/>
          </a:stretch>
        </p:blipFill>
        <p:spPr bwMode="auto">
          <a:xfrm>
            <a:off x="1656184" y="3567917"/>
            <a:ext cx="5652120" cy="3276231"/>
          </a:xfrm>
          <a:prstGeom prst="rect">
            <a:avLst/>
          </a:prstGeom>
          <a:noFill/>
          <a:ln w="9525">
            <a:noFill/>
            <a:miter lim="800000"/>
            <a:headEnd/>
            <a:tailEnd/>
          </a:ln>
        </p:spPr>
      </p:pic>
      <p:sp>
        <p:nvSpPr>
          <p:cNvPr id="5" name="4 Yuvarlatılmış Dikdörtgen"/>
          <p:cNvSpPr/>
          <p:nvPr/>
        </p:nvSpPr>
        <p:spPr>
          <a:xfrm>
            <a:off x="2627784" y="4941168"/>
            <a:ext cx="2016224" cy="504056"/>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5 Yuvarlatılmış Dikdörtgen"/>
          <p:cNvSpPr/>
          <p:nvPr/>
        </p:nvSpPr>
        <p:spPr>
          <a:xfrm>
            <a:off x="2627784" y="3645024"/>
            <a:ext cx="1512168" cy="432048"/>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Resim" descr="untitled3.bmp"/>
          <p:cNvPicPr>
            <a:picLocks noChangeAspect="1"/>
          </p:cNvPicPr>
          <p:nvPr/>
        </p:nvPicPr>
        <p:blipFill>
          <a:blip r:embed="rId2" cstate="print"/>
          <a:stretch>
            <a:fillRect/>
          </a:stretch>
        </p:blipFill>
        <p:spPr>
          <a:xfrm>
            <a:off x="142843" y="113019"/>
            <a:ext cx="8858259" cy="6643694"/>
          </a:xfrm>
          <a:prstGeom prst="rect">
            <a:avLst/>
          </a:prstGeom>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683568" y="1268760"/>
            <a:ext cx="5904656" cy="4752528"/>
          </a:xfrm>
          <a:prstGeom prst="rect">
            <a:avLst/>
          </a:prstGeom>
        </p:spPr>
        <p:txBody>
          <a:bodyPr vert="horz">
            <a:noAutofit/>
          </a:bodyPr>
          <a:lstStyle/>
          <a:p>
            <a:pPr marL="274320" lvl="0" indent="-274320">
              <a:spcBef>
                <a:spcPts val="600"/>
              </a:spcBef>
              <a:buClr>
                <a:schemeClr val="accent1"/>
              </a:buClr>
              <a:buSzPct val="76000"/>
            </a:pPr>
            <a:r>
              <a:rPr lang="tr-TR" sz="3600" b="1" dirty="0" smtClean="0"/>
              <a:t>	</a:t>
            </a:r>
            <a:r>
              <a:rPr lang="tr-TR" sz="3600" b="1" u="sng" dirty="0" smtClean="0"/>
              <a:t>Değişkene Değer Atama:</a:t>
            </a:r>
          </a:p>
          <a:p>
            <a:pPr marL="274320" indent="-274320">
              <a:spcBef>
                <a:spcPts val="600"/>
              </a:spcBef>
              <a:buClr>
                <a:schemeClr val="accent1"/>
              </a:buClr>
              <a:buSzPct val="76000"/>
            </a:pPr>
            <a:r>
              <a:rPr lang="tr-TR" sz="3600" b="1" dirty="0" smtClean="0"/>
              <a:t>	</a:t>
            </a:r>
            <a:r>
              <a:rPr lang="tr-TR" sz="3600" dirty="0" smtClean="0">
                <a:latin typeface="Consolas" pitchFamily="49" charset="0"/>
              </a:rPr>
              <a:t>i = i + 1</a:t>
            </a:r>
          </a:p>
          <a:p>
            <a:pPr marL="274320" indent="-274320">
              <a:spcBef>
                <a:spcPts val="600"/>
              </a:spcBef>
              <a:buClr>
                <a:schemeClr val="accent1"/>
              </a:buClr>
              <a:buSzPct val="76000"/>
            </a:pPr>
            <a:r>
              <a:rPr lang="tr-TR" sz="3600" dirty="0" smtClean="0"/>
              <a:t>	Bu ifade, </a:t>
            </a:r>
            <a:r>
              <a:rPr lang="tr-TR" sz="3600" b="1" dirty="0" smtClean="0"/>
              <a:t>i</a:t>
            </a:r>
            <a:r>
              <a:rPr lang="tr-TR" sz="3600" dirty="0" smtClean="0"/>
              <a:t> değişkenine </a:t>
            </a:r>
            <a:r>
              <a:rPr lang="tr-TR" sz="3600" dirty="0" smtClean="0">
                <a:latin typeface="Consolas" pitchFamily="49" charset="0"/>
              </a:rPr>
              <a:t>1</a:t>
            </a:r>
            <a:r>
              <a:rPr lang="tr-TR" sz="3600" dirty="0" smtClean="0"/>
              <a:t> eklenmesini ve tekrar </a:t>
            </a:r>
            <a:r>
              <a:rPr lang="tr-TR" sz="3600" b="1" dirty="0" smtClean="0"/>
              <a:t>i</a:t>
            </a:r>
            <a:r>
              <a:rPr lang="tr-TR" sz="3600" dirty="0" smtClean="0"/>
              <a:t> değişkenine atanmasını söyler. Eşittir işareti (=), değer atamak için kullanılır.</a:t>
            </a:r>
          </a:p>
          <a:p>
            <a:pPr marL="274320" lvl="0" indent="-274320">
              <a:spcBef>
                <a:spcPts val="600"/>
              </a:spcBef>
              <a:buClr>
                <a:schemeClr val="accent1"/>
              </a:buClr>
              <a:buSzPct val="76000"/>
            </a:pPr>
            <a:endParaRPr kumimoji="0" lang="tr-TR" sz="36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Koşullar ve Döngü</a:t>
            </a:r>
            <a:endParaRPr lang="tr-TR" b="1" dirty="0"/>
          </a:p>
        </p:txBody>
      </p:sp>
      <p:sp>
        <p:nvSpPr>
          <p:cNvPr id="3" name="2 İçerik Yer Tutucusu"/>
          <p:cNvSpPr>
            <a:spLocks noGrp="1"/>
          </p:cNvSpPr>
          <p:nvPr>
            <p:ph sz="quarter" idx="1"/>
          </p:nvPr>
        </p:nvSpPr>
        <p:spPr/>
        <p:txBody>
          <a:bodyPr/>
          <a:lstStyle/>
          <a:p>
            <a:r>
              <a:rPr lang="tr-TR" dirty="0" smtClean="0"/>
              <a:t>Aşağıda belirtilmiş kısım, </a:t>
            </a:r>
            <a:r>
              <a:rPr lang="tr-TR" b="1" dirty="0" err="1" smtClean="0"/>
              <a:t>i</a:t>
            </a:r>
            <a:r>
              <a:rPr lang="tr-TR" dirty="0" err="1" smtClean="0"/>
              <a:t>’nin</a:t>
            </a:r>
            <a:r>
              <a:rPr lang="tr-TR" dirty="0" smtClean="0"/>
              <a:t> değeri 25’den küçükse, ifadeleri </a:t>
            </a:r>
            <a:r>
              <a:rPr lang="tr-TR" b="1" dirty="0" smtClean="0"/>
              <a:t>listele</a:t>
            </a:r>
            <a:r>
              <a:rPr lang="tr-TR" dirty="0" smtClean="0"/>
              <a:t> yer iminden başlayarak uygulanmasını söyleyen bölümdür.</a:t>
            </a:r>
          </a:p>
          <a:p>
            <a:endParaRPr lang="tr-TR" dirty="0"/>
          </a:p>
        </p:txBody>
      </p:sp>
      <p:grpSp>
        <p:nvGrpSpPr>
          <p:cNvPr id="6" name="5 Grup"/>
          <p:cNvGrpSpPr/>
          <p:nvPr/>
        </p:nvGrpSpPr>
        <p:grpSpPr>
          <a:xfrm>
            <a:off x="2160240" y="2924944"/>
            <a:ext cx="5148064" cy="2984057"/>
            <a:chOff x="1656184" y="3860091"/>
            <a:chExt cx="5148064" cy="2984057"/>
          </a:xfrm>
        </p:grpSpPr>
        <p:pic>
          <p:nvPicPr>
            <p:cNvPr id="4" name="Picture 3"/>
            <p:cNvPicPr>
              <a:picLocks noChangeAspect="1" noChangeArrowheads="1"/>
            </p:cNvPicPr>
            <p:nvPr/>
          </p:nvPicPr>
          <p:blipFill>
            <a:blip r:embed="rId2" cstate="print"/>
            <a:srcRect/>
            <a:stretch>
              <a:fillRect/>
            </a:stretch>
          </p:blipFill>
          <p:spPr bwMode="auto">
            <a:xfrm>
              <a:off x="1656184" y="3860091"/>
              <a:ext cx="5148064" cy="2984057"/>
            </a:xfrm>
            <a:prstGeom prst="rect">
              <a:avLst/>
            </a:prstGeom>
            <a:noFill/>
            <a:ln w="9525">
              <a:noFill/>
              <a:miter lim="800000"/>
              <a:headEnd/>
              <a:tailEnd/>
            </a:ln>
          </p:spPr>
        </p:pic>
        <p:sp>
          <p:nvSpPr>
            <p:cNvPr id="5" name="4 Yuvarlatılmış Dikdörtgen"/>
            <p:cNvSpPr/>
            <p:nvPr/>
          </p:nvSpPr>
          <p:spPr>
            <a:xfrm>
              <a:off x="2541921" y="5561530"/>
              <a:ext cx="3024336" cy="126876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6" name="5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7" name="6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5" name="2 İçerik Yer Tutucusu"/>
          <p:cNvSpPr txBox="1">
            <a:spLocks/>
          </p:cNvSpPr>
          <p:nvPr/>
        </p:nvSpPr>
        <p:spPr>
          <a:xfrm>
            <a:off x="1331640" y="1916832"/>
            <a:ext cx="4896544" cy="3816424"/>
          </a:xfrm>
          <a:prstGeom prst="rect">
            <a:avLst/>
          </a:prstGeom>
        </p:spPr>
        <p:txBody>
          <a:bodyPr vert="horz">
            <a:noAutofit/>
          </a:bodyPr>
          <a:lstStyle/>
          <a:p>
            <a:pPr marL="274320" lvl="0" indent="-274320">
              <a:spcBef>
                <a:spcPts val="600"/>
              </a:spcBef>
              <a:buClr>
                <a:schemeClr val="accent1"/>
              </a:buClr>
              <a:buSzPct val="76000"/>
            </a:pPr>
            <a:r>
              <a:rPr lang="tr-TR" sz="4000" b="1" dirty="0" smtClean="0"/>
              <a:t>	</a:t>
            </a:r>
            <a:r>
              <a:rPr lang="tr-TR" sz="4000" b="1" u="sng" dirty="0" err="1" smtClean="0"/>
              <a:t>Goto</a:t>
            </a:r>
            <a:r>
              <a:rPr lang="tr-TR" sz="4000" b="1" u="sng" dirty="0" smtClean="0"/>
              <a:t>:</a:t>
            </a:r>
          </a:p>
          <a:p>
            <a:pPr marL="274320" lvl="0" indent="-274320">
              <a:spcBef>
                <a:spcPts val="600"/>
              </a:spcBef>
              <a:buClr>
                <a:schemeClr val="accent1"/>
              </a:buClr>
              <a:buSzPct val="76000"/>
            </a:pPr>
            <a:r>
              <a:rPr lang="tr-TR" sz="4000" b="1" dirty="0" smtClean="0"/>
              <a:t>	</a:t>
            </a:r>
            <a:r>
              <a:rPr lang="tr-TR" sz="4000" dirty="0" smtClean="0"/>
              <a:t>P</a:t>
            </a:r>
            <a:r>
              <a:rPr lang="en-US" sz="4000" dirty="0" err="1" smtClean="0"/>
              <a:t>rogram</a:t>
            </a:r>
            <a:r>
              <a:rPr lang="en-US" sz="4000" dirty="0" smtClean="0"/>
              <a:t> </a:t>
            </a:r>
            <a:r>
              <a:rPr lang="en-US" sz="4000" dirty="0" err="1" smtClean="0"/>
              <a:t>içerisinde</a:t>
            </a:r>
            <a:r>
              <a:rPr lang="en-US" sz="4000" dirty="0" smtClean="0"/>
              <a:t> </a:t>
            </a:r>
            <a:r>
              <a:rPr lang="en-US" sz="4000" dirty="0" err="1" smtClean="0"/>
              <a:t>yeni</a:t>
            </a:r>
            <a:r>
              <a:rPr lang="en-US" sz="4000" dirty="0" smtClean="0"/>
              <a:t> </a:t>
            </a:r>
            <a:r>
              <a:rPr lang="en-US" sz="4000" dirty="0" err="1" smtClean="0"/>
              <a:t>bir</a:t>
            </a:r>
            <a:r>
              <a:rPr lang="en-US" sz="4000" dirty="0" smtClean="0"/>
              <a:t> </a:t>
            </a:r>
            <a:r>
              <a:rPr lang="en-US" sz="4000" dirty="0" err="1" smtClean="0"/>
              <a:t>konuma</a:t>
            </a:r>
            <a:r>
              <a:rPr lang="en-US" sz="4000" dirty="0" smtClean="0"/>
              <a:t> </a:t>
            </a:r>
            <a:r>
              <a:rPr lang="en-US" sz="4000" dirty="0" err="1" smtClean="0"/>
              <a:t>gidebilmenize</a:t>
            </a:r>
            <a:r>
              <a:rPr lang="en-US" sz="4000" dirty="0" smtClean="0"/>
              <a:t> </a:t>
            </a:r>
            <a:r>
              <a:rPr lang="en-US" sz="4000" dirty="0" err="1" smtClean="0"/>
              <a:t>olanak</a:t>
            </a:r>
            <a:r>
              <a:rPr lang="en-US" sz="4000" dirty="0" smtClean="0"/>
              <a:t> </a:t>
            </a:r>
            <a:r>
              <a:rPr lang="en-US" sz="4000" dirty="0" err="1" smtClean="0"/>
              <a:t>verir</a:t>
            </a:r>
            <a:r>
              <a:rPr lang="en-US" sz="4000" dirty="0" smtClean="0"/>
              <a:t>.</a:t>
            </a:r>
            <a:endParaRPr lang="tr-TR" sz="4000" dirty="0" smtClean="0"/>
          </a:p>
          <a:p>
            <a:pPr marL="274320" lvl="0" indent="-274320">
              <a:spcBef>
                <a:spcPts val="600"/>
              </a:spcBef>
              <a:buClr>
                <a:schemeClr val="accent1"/>
              </a:buClr>
              <a:buSzPct val="76000"/>
            </a:pPr>
            <a:r>
              <a:rPr lang="tr-TR" sz="4000" b="1" dirty="0" smtClean="0"/>
              <a:t>	</a:t>
            </a:r>
            <a:endParaRPr kumimoji="0" lang="tr-TR" sz="400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t>Sonsuz Uygulama</a:t>
            </a:r>
            <a:endParaRPr lang="tr-TR" dirty="0"/>
          </a:p>
        </p:txBody>
      </p:sp>
      <p:sp>
        <p:nvSpPr>
          <p:cNvPr id="3" name="2 İçerik Yer Tutucusu"/>
          <p:cNvSpPr>
            <a:spLocks noGrp="1"/>
          </p:cNvSpPr>
          <p:nvPr>
            <p:ph sz="quarter" idx="1"/>
          </p:nvPr>
        </p:nvSpPr>
        <p:spPr/>
        <p:txBody>
          <a:bodyPr/>
          <a:lstStyle/>
          <a:p>
            <a:r>
              <a:rPr lang="tr-TR" b="1" dirty="0" err="1" smtClean="0"/>
              <a:t>Goto</a:t>
            </a:r>
            <a:r>
              <a:rPr lang="tr-TR" dirty="0" smtClean="0"/>
              <a:t> ifadesini kullanarak, bilgisayarın bir şeyi istediğiniz defa tekrarlamasını sağlayabilirsiniz. Örneğin; </a:t>
            </a:r>
            <a:r>
              <a:rPr lang="tr-TR" i="1" dirty="0" smtClean="0"/>
              <a:t>“Çift ya da Tek”</a:t>
            </a:r>
            <a:r>
              <a:rPr lang="tr-TR" dirty="0" smtClean="0"/>
              <a:t> programını alıp, aşağıdaki gibi değiştirdiğinizde, program sonsuza kadar çalışacaktır. Pencerenin üst sağ köşesindeki Kapatma (X) düğmesine basarak programı durdurabilirsiniz.</a:t>
            </a:r>
          </a:p>
          <a:p>
            <a:endParaRPr lang="tr-TR" dirty="0"/>
          </a:p>
        </p:txBody>
      </p:sp>
      <p:pic>
        <p:nvPicPr>
          <p:cNvPr id="2050" name="Picture 2"/>
          <p:cNvPicPr>
            <a:picLocks noChangeAspect="1" noChangeArrowheads="1"/>
          </p:cNvPicPr>
          <p:nvPr/>
        </p:nvPicPr>
        <p:blipFill>
          <a:blip r:embed="rId3" cstate="print"/>
          <a:srcRect/>
          <a:stretch>
            <a:fillRect/>
          </a:stretch>
        </p:blipFill>
        <p:spPr bwMode="auto">
          <a:xfrm>
            <a:off x="1512168" y="3676145"/>
            <a:ext cx="5796136" cy="31818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219200" y="5072074"/>
            <a:ext cx="6858000" cy="533400"/>
          </a:xfrm>
        </p:spPr>
        <p:txBody>
          <a:bodyPr>
            <a:noAutofit/>
          </a:bodyPr>
          <a:lstStyle/>
          <a:p>
            <a:r>
              <a:rPr lang="tr-TR" sz="3600" dirty="0" smtClean="0">
                <a:latin typeface="Arial" pitchFamily="34" charset="0"/>
                <a:cs typeface="Arial" pitchFamily="34" charset="0"/>
              </a:rPr>
              <a:t> </a:t>
            </a:r>
            <a:r>
              <a:rPr lang="tr-TR" sz="3600" b="1" dirty="0" smtClean="0"/>
              <a:t>Döngüler</a:t>
            </a:r>
          </a:p>
          <a:p>
            <a:endParaRPr lang="tr-TR" sz="3600" dirty="0" smtClean="0">
              <a:latin typeface="Arial" pitchFamily="34" charset="0"/>
              <a:cs typeface="Arial" pitchFamily="34" charset="0"/>
            </a:endParaRPr>
          </a:p>
          <a:p>
            <a:endParaRPr lang="tr-TR" sz="3600" dirty="0">
              <a:latin typeface="Arial" pitchFamily="34" charset="0"/>
              <a:cs typeface="Arial" pitchFamily="34" charset="0"/>
            </a:endParaRPr>
          </a:p>
        </p:txBody>
      </p:sp>
      <p:pic>
        <p:nvPicPr>
          <p:cNvPr id="6" name="5 Resim" descr="9346261_orig.png"/>
          <p:cNvPicPr>
            <a:picLocks noChangeAspect="1"/>
          </p:cNvPicPr>
          <p:nvPr/>
        </p:nvPicPr>
        <p:blipFill>
          <a:blip r:embed="rId2" cstate="print"/>
          <a:stretch>
            <a:fillRect/>
          </a:stretch>
        </p:blipFill>
        <p:spPr>
          <a:xfrm>
            <a:off x="3257744" y="3401290"/>
            <a:ext cx="4923758" cy="1678735"/>
          </a:xfrm>
          <a:prstGeom prst="rect">
            <a:avLst/>
          </a:prstGeom>
        </p:spPr>
      </p:pic>
      <p:pic>
        <p:nvPicPr>
          <p:cNvPr id="7" name="6 Resim" descr="ComputerScienceForKidsProgrammingTutorials.jpg"/>
          <p:cNvPicPr>
            <a:picLocks noChangeAspect="1"/>
          </p:cNvPicPr>
          <p:nvPr/>
        </p:nvPicPr>
        <p:blipFill>
          <a:blip r:embed="rId3" cstate="print"/>
          <a:srcRect b="17151"/>
          <a:stretch>
            <a:fillRect/>
          </a:stretch>
        </p:blipFill>
        <p:spPr>
          <a:xfrm>
            <a:off x="1214414" y="178547"/>
            <a:ext cx="6929486" cy="3464767"/>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Döngüler</a:t>
            </a:r>
            <a:endParaRPr lang="tr-TR" b="1" dirty="0"/>
          </a:p>
        </p:txBody>
      </p:sp>
      <p:sp>
        <p:nvSpPr>
          <p:cNvPr id="3" name="2 İçerik Yer Tutucusu"/>
          <p:cNvSpPr>
            <a:spLocks noGrp="1"/>
          </p:cNvSpPr>
          <p:nvPr>
            <p:ph sz="quarter" idx="1"/>
          </p:nvPr>
        </p:nvSpPr>
        <p:spPr>
          <a:xfrm>
            <a:off x="457200" y="1219200"/>
            <a:ext cx="8229600" cy="5090120"/>
          </a:xfrm>
        </p:spPr>
        <p:txBody>
          <a:bodyPr>
            <a:normAutofit/>
          </a:bodyPr>
          <a:lstStyle/>
          <a:p>
            <a:r>
              <a:rPr lang="tr-TR" dirty="0" smtClean="0"/>
              <a:t>Daha önceki bölümde yazdığımız bir programı ele alalım.</a:t>
            </a:r>
          </a:p>
          <a:p>
            <a:endParaRPr lang="tr-TR" dirty="0" smtClean="0"/>
          </a:p>
          <a:p>
            <a:endParaRPr lang="tr-TR" dirty="0" smtClean="0"/>
          </a:p>
          <a:p>
            <a:endParaRPr lang="tr-TR" dirty="0" smtClean="0"/>
          </a:p>
          <a:p>
            <a:endParaRPr lang="tr-TR" dirty="0" smtClean="0"/>
          </a:p>
          <a:p>
            <a:endParaRPr lang="tr-TR" dirty="0" smtClean="0"/>
          </a:p>
          <a:p>
            <a:pPr>
              <a:buNone/>
            </a:pPr>
            <a:endParaRPr lang="tr-TR" dirty="0" smtClean="0"/>
          </a:p>
          <a:p>
            <a:r>
              <a:rPr lang="tr-TR" dirty="0" smtClean="0"/>
              <a:t>Bu program, 1’den 24’e kadar sayıları sırayla yazdırıyor. Bu bir değişkeni artırma süreci programlamada oldukça yaygın olduğundan, programlama dilleri genellikle bunu yapmak için daha kolay bir yöntem sunarlar.</a:t>
            </a:r>
          </a:p>
        </p:txBody>
      </p:sp>
      <p:pic>
        <p:nvPicPr>
          <p:cNvPr id="4" name="Picture 3"/>
          <p:cNvPicPr>
            <a:picLocks noChangeAspect="1" noChangeArrowheads="1"/>
          </p:cNvPicPr>
          <p:nvPr/>
        </p:nvPicPr>
        <p:blipFill>
          <a:blip r:embed="rId2" cstate="print"/>
          <a:srcRect/>
          <a:stretch>
            <a:fillRect/>
          </a:stretch>
        </p:blipFill>
        <p:spPr bwMode="auto">
          <a:xfrm>
            <a:off x="2267744" y="1837812"/>
            <a:ext cx="4608512" cy="2671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Döngüler</a:t>
            </a:r>
            <a:endParaRPr lang="tr-TR" dirty="0"/>
          </a:p>
        </p:txBody>
      </p:sp>
      <p:sp>
        <p:nvSpPr>
          <p:cNvPr id="3" name="2 İçerik Yer Tutucusu"/>
          <p:cNvSpPr>
            <a:spLocks noGrp="1"/>
          </p:cNvSpPr>
          <p:nvPr>
            <p:ph sz="quarter" idx="1"/>
          </p:nvPr>
        </p:nvSpPr>
        <p:spPr>
          <a:xfrm>
            <a:off x="457200" y="1268760"/>
            <a:ext cx="5482952" cy="4888200"/>
          </a:xfrm>
        </p:spPr>
        <p:txBody>
          <a:bodyPr/>
          <a:lstStyle/>
          <a:p>
            <a:endParaRPr lang="tr-TR" dirty="0" smtClean="0"/>
          </a:p>
          <a:p>
            <a:endParaRPr lang="tr-TR" dirty="0" smtClean="0"/>
          </a:p>
          <a:p>
            <a:endParaRPr lang="tr-TR" dirty="0" smtClean="0"/>
          </a:p>
          <a:p>
            <a:endParaRPr lang="tr-TR" dirty="0" smtClean="0"/>
          </a:p>
          <a:p>
            <a:endParaRPr lang="tr-TR" dirty="0" smtClean="0"/>
          </a:p>
          <a:p>
            <a:endParaRPr lang="tr-TR" dirty="0" smtClean="0"/>
          </a:p>
          <a:p>
            <a:pPr>
              <a:buNone/>
            </a:pPr>
            <a:r>
              <a:rPr lang="tr-TR" dirty="0" smtClean="0"/>
              <a:t>	Yukarıdaki program, aşağıdaki programa eşdeğerdir:</a:t>
            </a:r>
            <a:endParaRPr lang="tr-TR" dirty="0"/>
          </a:p>
        </p:txBody>
      </p:sp>
      <p:pic>
        <p:nvPicPr>
          <p:cNvPr id="103426" name="Picture 2"/>
          <p:cNvPicPr>
            <a:picLocks noChangeAspect="1" noChangeArrowheads="1"/>
          </p:cNvPicPr>
          <p:nvPr/>
        </p:nvPicPr>
        <p:blipFill>
          <a:blip r:embed="rId3" cstate="print"/>
          <a:srcRect/>
          <a:stretch>
            <a:fillRect/>
          </a:stretch>
        </p:blipFill>
        <p:spPr bwMode="auto">
          <a:xfrm>
            <a:off x="611561" y="5093186"/>
            <a:ext cx="5184575" cy="1216134"/>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579130" y="1268761"/>
            <a:ext cx="4844870" cy="2808312"/>
          </a:xfrm>
          <a:prstGeom prst="rect">
            <a:avLst/>
          </a:prstGeom>
          <a:noFill/>
          <a:ln w="9525">
            <a:noFill/>
            <a:miter lim="800000"/>
            <a:headEnd/>
            <a:tailEnd/>
          </a:ln>
        </p:spPr>
      </p:pic>
      <p:pic>
        <p:nvPicPr>
          <p:cNvPr id="6" name="Picture 45"/>
          <p:cNvPicPr/>
          <p:nvPr/>
        </p:nvPicPr>
        <p:blipFill>
          <a:blip r:embed="rId5" cstate="print"/>
          <a:srcRect r="64448"/>
          <a:stretch>
            <a:fillRect/>
          </a:stretch>
        </p:blipFill>
        <p:spPr bwMode="auto">
          <a:xfrm>
            <a:off x="5724128" y="1449425"/>
            <a:ext cx="3275857" cy="464387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t>Döngüler</a:t>
            </a:r>
            <a:endParaRPr lang="tr-TR" b="1" dirty="0"/>
          </a:p>
        </p:txBody>
      </p:sp>
      <p:sp>
        <p:nvSpPr>
          <p:cNvPr id="3" name="2 İçerik Yer Tutucusu"/>
          <p:cNvSpPr>
            <a:spLocks noGrp="1"/>
          </p:cNvSpPr>
          <p:nvPr>
            <p:ph sz="quarter" idx="1"/>
          </p:nvPr>
        </p:nvSpPr>
        <p:spPr>
          <a:xfrm>
            <a:off x="457200" y="1219200"/>
            <a:ext cx="4042792" cy="4937760"/>
          </a:xfrm>
        </p:spPr>
        <p:txBody>
          <a:bodyPr/>
          <a:lstStyle/>
          <a:p>
            <a:pPr>
              <a:buNone/>
            </a:pPr>
            <a:r>
              <a:rPr lang="tr-TR" dirty="0" smtClean="0"/>
              <a:t>	</a:t>
            </a:r>
          </a:p>
          <a:p>
            <a:pPr>
              <a:buNone/>
            </a:pPr>
            <a:r>
              <a:rPr lang="tr-TR" dirty="0" smtClean="0"/>
              <a:t>	Gördüğünüz gibi, 7 satırlık bir programı 3 satırlık bir programa düşürdük ve yine de 7 satırlık programla aynı işi yapıyor! Daha önce, genellikle aynı şeyi yapmanın çeşitli yolları olduğunu söylediğimizi hatırlayın. İşte bu, harika bir örnek.</a:t>
            </a:r>
          </a:p>
          <a:p>
            <a:endParaRPr lang="tr-TR" dirty="0"/>
          </a:p>
        </p:txBody>
      </p:sp>
      <p:pic>
        <p:nvPicPr>
          <p:cNvPr id="4" name="3 Resim" descr="computer-clipart-1.jpg"/>
          <p:cNvPicPr>
            <a:picLocks noChangeAspect="1"/>
          </p:cNvPicPr>
          <p:nvPr/>
        </p:nvPicPr>
        <p:blipFill>
          <a:blip r:embed="rId2" cstate="print"/>
          <a:stretch>
            <a:fillRect/>
          </a:stretch>
        </p:blipFill>
        <p:spPr>
          <a:xfrm>
            <a:off x="4479740" y="1844824"/>
            <a:ext cx="4556756" cy="3888432"/>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
          <p:cNvGrpSpPr/>
          <p:nvPr/>
        </p:nvGrpSpPr>
        <p:grpSpPr>
          <a:xfrm>
            <a:off x="208084" y="-13847"/>
            <a:ext cx="8935916" cy="6871157"/>
            <a:chOff x="208084" y="-13847"/>
            <a:chExt cx="8935916" cy="6871157"/>
          </a:xfrm>
        </p:grpSpPr>
        <p:pic>
          <p:nvPicPr>
            <p:cNvPr id="5" name="4 Resim" descr="yellow-post-it-md.png"/>
            <p:cNvPicPr>
              <a:picLocks noChangeAspect="1"/>
            </p:cNvPicPr>
            <p:nvPr/>
          </p:nvPicPr>
          <p:blipFill>
            <a:blip r:embed="rId2" cstate="print"/>
            <a:stretch>
              <a:fillRect/>
            </a:stretch>
          </p:blipFill>
          <p:spPr>
            <a:xfrm rot="177484">
              <a:off x="208084" y="-13847"/>
              <a:ext cx="7063746" cy="6871157"/>
            </a:xfrm>
            <a:prstGeom prst="rect">
              <a:avLst/>
            </a:prstGeom>
          </p:spPr>
        </p:pic>
        <p:pic>
          <p:nvPicPr>
            <p:cNvPr id="6" name="5 Resim" descr="kalem.gif"/>
            <p:cNvPicPr>
              <a:picLocks noChangeAspect="1"/>
            </p:cNvPicPr>
            <p:nvPr/>
          </p:nvPicPr>
          <p:blipFill>
            <a:blip r:embed="rId3" cstate="print"/>
            <a:stretch>
              <a:fillRect/>
            </a:stretch>
          </p:blipFill>
          <p:spPr>
            <a:xfrm>
              <a:off x="6154903" y="1"/>
              <a:ext cx="2989097" cy="3140967"/>
            </a:xfrm>
            <a:prstGeom prst="rect">
              <a:avLst/>
            </a:prstGeom>
          </p:spPr>
        </p:pic>
      </p:grpSp>
      <p:sp>
        <p:nvSpPr>
          <p:cNvPr id="3" name="2 İçerik Yer Tutucusu"/>
          <p:cNvSpPr>
            <a:spLocks noGrp="1"/>
          </p:cNvSpPr>
          <p:nvPr>
            <p:ph sz="quarter" idx="1"/>
          </p:nvPr>
        </p:nvSpPr>
        <p:spPr>
          <a:xfrm>
            <a:off x="1259632" y="1628800"/>
            <a:ext cx="5472608" cy="4392488"/>
          </a:xfrm>
        </p:spPr>
        <p:txBody>
          <a:bodyPr>
            <a:noAutofit/>
          </a:bodyPr>
          <a:lstStyle/>
          <a:p>
            <a:pPr>
              <a:buNone/>
            </a:pPr>
            <a:r>
              <a:rPr lang="tr-TR" sz="4000" b="1" dirty="0" smtClean="0"/>
              <a:t>	</a:t>
            </a:r>
            <a:r>
              <a:rPr lang="tr-TR" sz="4000" b="1" u="sng" dirty="0" smtClean="0"/>
              <a:t>DÖNGÜLER</a:t>
            </a:r>
          </a:p>
          <a:p>
            <a:pPr>
              <a:buNone/>
            </a:pPr>
            <a:r>
              <a:rPr lang="tr-TR" sz="4000" dirty="0" smtClean="0"/>
              <a:t>	Kodlarımızı sürekli döndürmemizi sağlamada bize yardımcı olacak parçacıklara </a:t>
            </a:r>
            <a:r>
              <a:rPr lang="tr-TR" sz="4000" b="1" dirty="0" smtClean="0"/>
              <a:t>döngü</a:t>
            </a:r>
            <a:r>
              <a:rPr lang="tr-TR" sz="4000" dirty="0" smtClean="0"/>
              <a:t> denir.</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Resim" descr="computer-clipart-1.jpg"/>
          <p:cNvPicPr>
            <a:picLocks noChangeAspect="1"/>
          </p:cNvPicPr>
          <p:nvPr/>
        </p:nvPicPr>
        <p:blipFill>
          <a:blip r:embed="rId2" cstate="print"/>
          <a:stretch>
            <a:fillRect/>
          </a:stretch>
        </p:blipFill>
        <p:spPr>
          <a:xfrm>
            <a:off x="4479740" y="1844824"/>
            <a:ext cx="4556756" cy="3888432"/>
          </a:xfrm>
          <a:prstGeom prst="rect">
            <a:avLst/>
          </a:prstGeom>
        </p:spPr>
      </p:pic>
      <p:sp>
        <p:nvSpPr>
          <p:cNvPr id="2" name="1 Başlık"/>
          <p:cNvSpPr>
            <a:spLocks noGrp="1"/>
          </p:cNvSpPr>
          <p:nvPr>
            <p:ph type="title"/>
          </p:nvPr>
        </p:nvSpPr>
        <p:spPr/>
        <p:txBody>
          <a:bodyPr/>
          <a:lstStyle/>
          <a:p>
            <a:r>
              <a:rPr lang="tr-TR" b="1" dirty="0" err="1" smtClean="0"/>
              <a:t>For</a:t>
            </a:r>
            <a:r>
              <a:rPr lang="tr-TR" b="1" dirty="0" smtClean="0"/>
              <a:t> Döngüsü</a:t>
            </a:r>
            <a:endParaRPr lang="tr-TR" b="1" dirty="0"/>
          </a:p>
        </p:txBody>
      </p:sp>
      <p:sp>
        <p:nvSpPr>
          <p:cNvPr id="3" name="2 İçerik Yer Tutucusu"/>
          <p:cNvSpPr>
            <a:spLocks noGrp="1"/>
          </p:cNvSpPr>
          <p:nvPr>
            <p:ph sz="quarter" idx="1"/>
          </p:nvPr>
        </p:nvSpPr>
        <p:spPr>
          <a:xfrm>
            <a:off x="457200" y="1219200"/>
            <a:ext cx="4186808" cy="4937760"/>
          </a:xfrm>
        </p:spPr>
        <p:txBody>
          <a:bodyPr>
            <a:normAutofit/>
          </a:bodyPr>
          <a:lstStyle/>
          <a:p>
            <a:r>
              <a:rPr lang="tr-TR" b="1" dirty="0" err="1" smtClean="0"/>
              <a:t>For</a:t>
            </a:r>
            <a:r>
              <a:rPr lang="tr-TR" b="1" dirty="0" smtClean="0"/>
              <a:t>..</a:t>
            </a:r>
            <a:r>
              <a:rPr lang="tr-TR" b="1" dirty="0" err="1" smtClean="0"/>
              <a:t>EndFor</a:t>
            </a:r>
            <a:r>
              <a:rPr lang="tr-TR" dirty="0" smtClean="0"/>
              <a:t>, programlama dilinde bir döngü olarak adlandırılır. Bu size, bir değişkeni alıp, ona bir başlangıç ve bitiş noktası vermenizi ve bilgisayarın değişkeni sizin için artırmasını sağlar. Bilgisayar değişkenin değerini her artırdığında, </a:t>
            </a:r>
            <a:r>
              <a:rPr lang="tr-TR" b="1" dirty="0" err="1" smtClean="0"/>
              <a:t>For</a:t>
            </a:r>
            <a:r>
              <a:rPr lang="tr-TR" dirty="0" smtClean="0"/>
              <a:t> ve </a:t>
            </a:r>
            <a:r>
              <a:rPr lang="tr-TR" b="1" dirty="0" err="1" smtClean="0"/>
              <a:t>EndFor</a:t>
            </a:r>
            <a:r>
              <a:rPr lang="tr-TR" dirty="0" smtClean="0"/>
              <a:t> arasındaki ifadeleri çalıştırır. </a:t>
            </a:r>
          </a:p>
          <a:p>
            <a:pPr>
              <a:buNone/>
            </a:pPr>
            <a:endParaRPr lang="tr-TR" dirty="0" smtClean="0"/>
          </a:p>
          <a:p>
            <a:endParaRPr lang="tr-TR"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7222</TotalTime>
  <Words>7622</Words>
  <Application>Microsoft Office PowerPoint</Application>
  <PresentationFormat>Ekran Gösterisi (4:3)</PresentationFormat>
  <Paragraphs>1644</Paragraphs>
  <Slides>275</Slides>
  <Notes>121</Notes>
  <HiddenSlides>0</HiddenSlides>
  <MMClips>0</MMClips>
  <ScaleCrop>false</ScaleCrop>
  <HeadingPairs>
    <vt:vector size="4" baseType="variant">
      <vt:variant>
        <vt:lpstr>Tema</vt:lpstr>
      </vt:variant>
      <vt:variant>
        <vt:i4>1</vt:i4>
      </vt:variant>
      <vt:variant>
        <vt:lpstr>Slayt Başlıkları</vt:lpstr>
      </vt:variant>
      <vt:variant>
        <vt:i4>275</vt:i4>
      </vt:variant>
    </vt:vector>
  </HeadingPairs>
  <TitlesOfParts>
    <vt:vector size="276" baseType="lpstr">
      <vt:lpstr>Kaynak</vt:lpstr>
      <vt:lpstr>Slayt 1</vt:lpstr>
      <vt:lpstr>Programlama </vt:lpstr>
      <vt:lpstr>Programlama </vt:lpstr>
      <vt:lpstr>Small Basic ve Programlama </vt:lpstr>
      <vt:lpstr>Slayt 5</vt:lpstr>
      <vt:lpstr>Slayt 6</vt:lpstr>
      <vt:lpstr>Slayt 7</vt:lpstr>
      <vt:lpstr>Slayt 8</vt:lpstr>
      <vt:lpstr>Slayt 9</vt:lpstr>
      <vt:lpstr>Small Basic Ortamı </vt:lpstr>
      <vt:lpstr>Slayt 11</vt:lpstr>
      <vt:lpstr>Slayt 12</vt:lpstr>
      <vt:lpstr>Slayt 13</vt:lpstr>
      <vt:lpstr>İlk Programımız </vt:lpstr>
      <vt:lpstr>Slayt 15</vt:lpstr>
      <vt:lpstr>Bu bizim ilk programımız. Eğer doğru yazdıysanız, aşağıdaki şekle benzer görünmelidir.</vt:lpstr>
      <vt:lpstr>İlk Programımız </vt:lpstr>
      <vt:lpstr>İlk Programımız </vt:lpstr>
      <vt:lpstr>İlk Programımız </vt:lpstr>
      <vt:lpstr>Programımızı Kaydetmek </vt:lpstr>
      <vt:lpstr>Slayt 21</vt:lpstr>
      <vt:lpstr>Bir bilgisayar programı aslında nedir?</vt:lpstr>
      <vt:lpstr>Bir bilgisayar programı aslında nedir?</vt:lpstr>
      <vt:lpstr>Small Basic Programları</vt:lpstr>
      <vt:lpstr>İlk Programımıza Geri Dönelim </vt:lpstr>
      <vt:lpstr>İlk Programımıza Geri Dönelim </vt:lpstr>
      <vt:lpstr>İlk Programımıza Geri Dönelim </vt:lpstr>
      <vt:lpstr>TextWindow</vt:lpstr>
      <vt:lpstr>Slayt 29</vt:lpstr>
      <vt:lpstr>WriteLine</vt:lpstr>
      <vt:lpstr>Slayt 31</vt:lpstr>
      <vt:lpstr>Noktalama İşaretleri</vt:lpstr>
      <vt:lpstr>İkinci Programımız</vt:lpstr>
      <vt:lpstr>İkinci Programımız</vt:lpstr>
      <vt:lpstr>Slayt 35</vt:lpstr>
      <vt:lpstr>ForegroundColor</vt:lpstr>
      <vt:lpstr>Slayt 37</vt:lpstr>
      <vt:lpstr>ForegroundColor</vt:lpstr>
      <vt:lpstr>Slayt 39</vt:lpstr>
      <vt:lpstr>Slayt 40</vt:lpstr>
      <vt:lpstr>Değişkenlerin Kullanılması</vt:lpstr>
      <vt:lpstr>Değişkenlerin Kullanılması</vt:lpstr>
      <vt:lpstr>Değişkenlerin Kullanılması</vt:lpstr>
      <vt:lpstr>Slayt 44</vt:lpstr>
      <vt:lpstr>Programın Analizi</vt:lpstr>
      <vt:lpstr>Read</vt:lpstr>
      <vt:lpstr>Slayt 47</vt:lpstr>
      <vt:lpstr>Değişkenlerin İsimlendirilmesi ile İlgili Kurallar</vt:lpstr>
      <vt:lpstr>Slayt 49</vt:lpstr>
      <vt:lpstr>Slayt 50</vt:lpstr>
      <vt:lpstr>Programın Analizi</vt:lpstr>
      <vt:lpstr>Programı Geliştirme</vt:lpstr>
      <vt:lpstr>Write</vt:lpstr>
      <vt:lpstr>Slayt 54</vt:lpstr>
      <vt:lpstr>Sayılarla Oynamak</vt:lpstr>
      <vt:lpstr>Sayılarla Oynamak</vt:lpstr>
      <vt:lpstr>Sayılarla Oynamak</vt:lpstr>
      <vt:lpstr>Slayt 58</vt:lpstr>
      <vt:lpstr>Programın Analizi</vt:lpstr>
      <vt:lpstr>Slayt 60</vt:lpstr>
      <vt:lpstr>Sayılarla Oynamak</vt:lpstr>
      <vt:lpstr>Sayılarla Oynamak</vt:lpstr>
      <vt:lpstr>Örnek</vt:lpstr>
      <vt:lpstr>Basit Bir Sıcaklık Dönüştürücüsü</vt:lpstr>
      <vt:lpstr>Basit Bir Sıcaklık Dönüştürücüsü</vt:lpstr>
      <vt:lpstr>Basit Bir Sıcaklık Dönüştürücüsü</vt:lpstr>
      <vt:lpstr>Slayt 67</vt:lpstr>
      <vt:lpstr>Not Ortalaması Hesaplayan Program</vt:lpstr>
      <vt:lpstr>Not Ortalaması Hesaplayan Program</vt:lpstr>
      <vt:lpstr>Slayt 70</vt:lpstr>
      <vt:lpstr>Koşullar</vt:lpstr>
      <vt:lpstr>Koşullar</vt:lpstr>
      <vt:lpstr>Koşullar</vt:lpstr>
      <vt:lpstr>Programın Analizi</vt:lpstr>
      <vt:lpstr>Programın Analizi</vt:lpstr>
      <vt:lpstr>İkiden fazla koşulun gerektiği durumlarda Else kullanmak yerine her koşul için ayrı If-Then-EndIf kullanılabilir.</vt:lpstr>
      <vt:lpstr>Aşağıdaki örnekte, belli saat aralıklarında programın farklı şekillerde sonuç verdiğini göreceksiniz.</vt:lpstr>
      <vt:lpstr>Slayt 78</vt:lpstr>
      <vt:lpstr>Clock.Hour</vt:lpstr>
      <vt:lpstr>Slayt 80</vt:lpstr>
      <vt:lpstr>Örnek:</vt:lpstr>
      <vt:lpstr>Math</vt:lpstr>
      <vt:lpstr>Slayt 83</vt:lpstr>
      <vt:lpstr>Slayt 84</vt:lpstr>
      <vt:lpstr>Dallanma</vt:lpstr>
      <vt:lpstr>Örnek:</vt:lpstr>
      <vt:lpstr>Etiketler</vt:lpstr>
      <vt:lpstr>Slayt 88</vt:lpstr>
      <vt:lpstr>Değişkene Değer Atama</vt:lpstr>
      <vt:lpstr>Slayt 90</vt:lpstr>
      <vt:lpstr>Koşullar ve Döngü</vt:lpstr>
      <vt:lpstr>Slayt 92</vt:lpstr>
      <vt:lpstr>Sonsuz Uygulama</vt:lpstr>
      <vt:lpstr>Slayt 94</vt:lpstr>
      <vt:lpstr>Döngüler</vt:lpstr>
      <vt:lpstr>Döngüler</vt:lpstr>
      <vt:lpstr>Döngüler</vt:lpstr>
      <vt:lpstr>Slayt 98</vt:lpstr>
      <vt:lpstr>For Döngüsü</vt:lpstr>
      <vt:lpstr>Slayt 100</vt:lpstr>
      <vt:lpstr>Slayt 101</vt:lpstr>
      <vt:lpstr>Step</vt:lpstr>
      <vt:lpstr>Step</vt:lpstr>
      <vt:lpstr>Slayt 104</vt:lpstr>
      <vt:lpstr>While Döngüsü</vt:lpstr>
      <vt:lpstr>While Döngüsü</vt:lpstr>
      <vt:lpstr>While Döngüsü</vt:lpstr>
      <vt:lpstr>While</vt:lpstr>
      <vt:lpstr>Slayt 109</vt:lpstr>
      <vt:lpstr>Slayt 110</vt:lpstr>
      <vt:lpstr>Grafiklere Giriş</vt:lpstr>
      <vt:lpstr>GraphicsWindow</vt:lpstr>
      <vt:lpstr>GraphicsWindow</vt:lpstr>
      <vt:lpstr>GraphicsWindow</vt:lpstr>
      <vt:lpstr>Slayt 115</vt:lpstr>
      <vt:lpstr>Grafik Penceresinin Kurulumu</vt:lpstr>
      <vt:lpstr>Grafik Penceresinin Kurulumu</vt:lpstr>
      <vt:lpstr>Grafik Penceresinin Kurulumu</vt:lpstr>
      <vt:lpstr>Grafik Penceresini Değiştirme</vt:lpstr>
      <vt:lpstr>Slayt 120</vt:lpstr>
      <vt:lpstr>Slayt 121</vt:lpstr>
      <vt:lpstr>Slayt 122</vt:lpstr>
      <vt:lpstr>Çizgiler Çizmek</vt:lpstr>
      <vt:lpstr>Çizgiler Çizmek</vt:lpstr>
      <vt:lpstr>Çizgiler Çizmek</vt:lpstr>
      <vt:lpstr>Slayt 126</vt:lpstr>
      <vt:lpstr>Çizgi Özelliklerini Değiştirmek</vt:lpstr>
      <vt:lpstr>Slayt 128</vt:lpstr>
      <vt:lpstr>Çizgi Özelliklerini Değiştirmek</vt:lpstr>
      <vt:lpstr>Slayt 130</vt:lpstr>
      <vt:lpstr>Çizgi Özelliklerini Değiştirmek</vt:lpstr>
      <vt:lpstr>Çizgi Özelliklerini Değiştirmek</vt:lpstr>
      <vt:lpstr>Çizgi Özelliklerini Değiştirmek</vt:lpstr>
      <vt:lpstr>Örnek:</vt:lpstr>
      <vt:lpstr>Şekiller Çizmek ve İçlerini Doldurmak</vt:lpstr>
      <vt:lpstr>Şekiller Çizmek ve İçlerini Doldurmak</vt:lpstr>
      <vt:lpstr>Dikdörtgen Çizmek ve İçini Doldurmak</vt:lpstr>
      <vt:lpstr>Slayt 138</vt:lpstr>
      <vt:lpstr>Slayt 139</vt:lpstr>
      <vt:lpstr>Slayt 140</vt:lpstr>
      <vt:lpstr>Elips Çizmek ve İçini Doldurmak </vt:lpstr>
      <vt:lpstr>Elips Çizmek ve İçini Doldurmak </vt:lpstr>
      <vt:lpstr>Slayt 143</vt:lpstr>
      <vt:lpstr>Slayt 144</vt:lpstr>
      <vt:lpstr>Elips Çizmek ve İçini Doldurmak </vt:lpstr>
      <vt:lpstr>Elips Çizmek ve İçini Doldurmak </vt:lpstr>
      <vt:lpstr>Slayt 147</vt:lpstr>
      <vt:lpstr>Şekillerle Eğlence</vt:lpstr>
      <vt:lpstr>İç İçe Kareler</vt:lpstr>
      <vt:lpstr>İç İçe Daireler</vt:lpstr>
      <vt:lpstr>İç İçe Daireler</vt:lpstr>
      <vt:lpstr>Rastgele Daireler</vt:lpstr>
      <vt:lpstr>Rastgele Daireler</vt:lpstr>
      <vt:lpstr>Slayt 154</vt:lpstr>
      <vt:lpstr>Slayt 155</vt:lpstr>
      <vt:lpstr>Slayt 156</vt:lpstr>
      <vt:lpstr>Turtle</vt:lpstr>
      <vt:lpstr>Turtle</vt:lpstr>
      <vt:lpstr>Slayt 159</vt:lpstr>
      <vt:lpstr>Hareket Ettirmek ve Şekiller Çizmek</vt:lpstr>
      <vt:lpstr>Hareket Ettirmek ve Şekiller Çizmek</vt:lpstr>
      <vt:lpstr>Slayt 162</vt:lpstr>
      <vt:lpstr>Slayt 163</vt:lpstr>
      <vt:lpstr>Bir Kare Çizmek</vt:lpstr>
      <vt:lpstr>Bir Kare Çizmek</vt:lpstr>
      <vt:lpstr>Renkleri Değiştirmek</vt:lpstr>
      <vt:lpstr>Renkli Bir Kare Çizmek</vt:lpstr>
      <vt:lpstr>Slayt 168</vt:lpstr>
      <vt:lpstr>Slayt 169</vt:lpstr>
      <vt:lpstr>Altıgen Çizmek</vt:lpstr>
      <vt:lpstr>Altıgen Çizmek</vt:lpstr>
      <vt:lpstr>Slayt 172</vt:lpstr>
      <vt:lpstr>Çokgen Çizmek</vt:lpstr>
      <vt:lpstr>Çokgen Çizmek</vt:lpstr>
      <vt:lpstr>Çokgen Çizmek</vt:lpstr>
      <vt:lpstr>Çokgen Çizmek</vt:lpstr>
      <vt:lpstr>Karmaşık Şekiller Çizmek</vt:lpstr>
      <vt:lpstr>Karmaşık Şekiller Çizmek</vt:lpstr>
      <vt:lpstr>Karmaşık Şekiller Çizmek</vt:lpstr>
      <vt:lpstr>Slayt 180</vt:lpstr>
      <vt:lpstr>Çevrede Dolaşmak</vt:lpstr>
      <vt:lpstr>Kesik Çizgiler Çizmek</vt:lpstr>
      <vt:lpstr>Slayt 183</vt:lpstr>
      <vt:lpstr>Kesik Çizgili Çokgen</vt:lpstr>
      <vt:lpstr>Slayt 185</vt:lpstr>
      <vt:lpstr>Altyordamlar</vt:lpstr>
      <vt:lpstr>Altyordamlar</vt:lpstr>
      <vt:lpstr>Slayt 188</vt:lpstr>
      <vt:lpstr>Altyordamlar</vt:lpstr>
      <vt:lpstr>Örnek:</vt:lpstr>
      <vt:lpstr>Altyordamları Kullanmanın Avantajları</vt:lpstr>
      <vt:lpstr>Değişkenlerin Kullanılması</vt:lpstr>
      <vt:lpstr>Altyordamlar</vt:lpstr>
      <vt:lpstr>Döngüler İçerisinde Altyordamların Çağırılması</vt:lpstr>
      <vt:lpstr>Döngüler İçerisinde Altyordamların Çağırılması</vt:lpstr>
      <vt:lpstr>Döngüler İçerisinde Altyordamların Çağırılması</vt:lpstr>
      <vt:lpstr>Döngüler İçerisinde Altyordamların Çağırılması</vt:lpstr>
      <vt:lpstr>1’den 100’e kadar asal sayıları listeleyen program:</vt:lpstr>
      <vt:lpstr>Döngüler İçerisinde Altyordamların Çağırılması</vt:lpstr>
      <vt:lpstr>Slayt 200</vt:lpstr>
      <vt:lpstr>Slayt 201</vt:lpstr>
      <vt:lpstr>Diziler</vt:lpstr>
      <vt:lpstr>Diziler</vt:lpstr>
      <vt:lpstr>Diziler</vt:lpstr>
      <vt:lpstr>Diziler</vt:lpstr>
      <vt:lpstr>Diziler</vt:lpstr>
      <vt:lpstr>Slayt 207</vt:lpstr>
      <vt:lpstr>Diziler</vt:lpstr>
      <vt:lpstr>Diziler</vt:lpstr>
      <vt:lpstr>Örnek:</vt:lpstr>
      <vt:lpstr>Bir Dizinin İndekslenmesi</vt:lpstr>
      <vt:lpstr>Bir Dizinin İndekslenmesi</vt:lpstr>
      <vt:lpstr>Birden Fazla Boyut</vt:lpstr>
      <vt:lpstr>Birden Fazla Boyut</vt:lpstr>
      <vt:lpstr>Birden Fazla Boyut</vt:lpstr>
      <vt:lpstr>Tabloları Temsil Etmesi İçin Dizileri Kullanmak</vt:lpstr>
      <vt:lpstr>Tabloları Temsil Etmesi İçin Dizileri Kullanmak</vt:lpstr>
      <vt:lpstr>Tabloları Temsil Etmesi İçin Dizileri Kullanmak</vt:lpstr>
      <vt:lpstr>Tabloları Temsil Etmesi İçin Dizileri Kullanmak</vt:lpstr>
      <vt:lpstr>Tabloları Temsil Etmesi İçin Dizileri Kullanmak</vt:lpstr>
      <vt:lpstr>Örnek:</vt:lpstr>
      <vt:lpstr>Shapes</vt:lpstr>
      <vt:lpstr>Slayt 223</vt:lpstr>
      <vt:lpstr>Slayt 224</vt:lpstr>
      <vt:lpstr>Slayt 225</vt:lpstr>
      <vt:lpstr>Slayt 226</vt:lpstr>
      <vt:lpstr>Slayt 227</vt:lpstr>
      <vt:lpstr>Slayt 228</vt:lpstr>
      <vt:lpstr>Slayt 229</vt:lpstr>
      <vt:lpstr>Olaylar ve Etkileşim</vt:lpstr>
      <vt:lpstr>Olaylar ve Etkileşim</vt:lpstr>
      <vt:lpstr>Slayt 232</vt:lpstr>
      <vt:lpstr>Olaylar ve Etkileşim</vt:lpstr>
      <vt:lpstr>Olaylar ve Etkileşim</vt:lpstr>
      <vt:lpstr>Örnek:</vt:lpstr>
      <vt:lpstr>Slayt 236</vt:lpstr>
      <vt:lpstr>Slayt 237</vt:lpstr>
      <vt:lpstr>Olaylar ve Etkileşim</vt:lpstr>
      <vt:lpstr>Olaylar ve Etkileşim</vt:lpstr>
      <vt:lpstr>Mavi Daireler!</vt:lpstr>
      <vt:lpstr>Birden Fazla Olayın Kullanılması</vt:lpstr>
      <vt:lpstr>Renkli Noktalar</vt:lpstr>
      <vt:lpstr>Renkli Noktalar</vt:lpstr>
      <vt:lpstr>Slayt 244</vt:lpstr>
      <vt:lpstr>Bir Çizim Programı</vt:lpstr>
      <vt:lpstr>Bir Çizim Programı</vt:lpstr>
      <vt:lpstr>Bir Çizim Programı</vt:lpstr>
      <vt:lpstr>Bir Çizim Programı</vt:lpstr>
      <vt:lpstr>Bir Çizim Programı</vt:lpstr>
      <vt:lpstr>Slayt 250</vt:lpstr>
      <vt:lpstr>Slayt 251</vt:lpstr>
      <vt:lpstr>Slayt 252</vt:lpstr>
      <vt:lpstr>Slayt 253</vt:lpstr>
      <vt:lpstr>Benzer Şekilleri Kullanarak Ağaç Çizen Kaplumbağa</vt:lpstr>
      <vt:lpstr>Benzer Şekilleri Kullanarak Ağaç Çizen Kaplumbağa</vt:lpstr>
      <vt:lpstr>Slayt 256</vt:lpstr>
      <vt:lpstr>Slayt 257</vt:lpstr>
      <vt:lpstr>Slayt 258</vt:lpstr>
      <vt:lpstr>Flickr’dan Fotoğraf Almak</vt:lpstr>
      <vt:lpstr>Slayt 260</vt:lpstr>
      <vt:lpstr>Slayt 261</vt:lpstr>
      <vt:lpstr>Slayt 262</vt:lpstr>
      <vt:lpstr>Raket Oyunu </vt:lpstr>
      <vt:lpstr>Slayt 264</vt:lpstr>
      <vt:lpstr>Kırmızı</vt:lpstr>
      <vt:lpstr>Pembe</vt:lpstr>
      <vt:lpstr>Turuncu</vt:lpstr>
      <vt:lpstr>Sarı</vt:lpstr>
      <vt:lpstr>Mor</vt:lpstr>
      <vt:lpstr>Yeşil</vt:lpstr>
      <vt:lpstr>Mavi</vt:lpstr>
      <vt:lpstr>Kahverengi</vt:lpstr>
      <vt:lpstr>Beyaz</vt:lpstr>
      <vt:lpstr>Gri</vt:lpstr>
      <vt:lpstr>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Small Basic</dc:title>
  <dc:creator>BILGISAYAR</dc:creator>
  <cp:lastModifiedBy>BILGISAYAR</cp:lastModifiedBy>
  <cp:revision>729</cp:revision>
  <dcterms:created xsi:type="dcterms:W3CDTF">2014-02-10T08:29:24Z</dcterms:created>
  <dcterms:modified xsi:type="dcterms:W3CDTF">2014-05-06T06:05:29Z</dcterms:modified>
</cp:coreProperties>
</file>